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77" r:id="rId4"/>
    <p:sldId id="278" r:id="rId5"/>
    <p:sldId id="279" r:id="rId6"/>
    <p:sldId id="280" r:id="rId7"/>
    <p:sldId id="281" r:id="rId8"/>
    <p:sldId id="258" r:id="rId9"/>
    <p:sldId id="287" r:id="rId10"/>
    <p:sldId id="286" r:id="rId11"/>
    <p:sldId id="285" r:id="rId12"/>
    <p:sldId id="282" r:id="rId13"/>
    <p:sldId id="283" r:id="rId14"/>
    <p:sldId id="284" r:id="rId15"/>
    <p:sldId id="259" r:id="rId16"/>
    <p:sldId id="290" r:id="rId17"/>
    <p:sldId id="292" r:id="rId18"/>
    <p:sldId id="293" r:id="rId19"/>
    <p:sldId id="260" r:id="rId20"/>
    <p:sldId id="261" r:id="rId21"/>
    <p:sldId id="288" r:id="rId22"/>
    <p:sldId id="262" r:id="rId23"/>
    <p:sldId id="289" r:id="rId24"/>
    <p:sldId id="263" r:id="rId25"/>
    <p:sldId id="264" r:id="rId26"/>
    <p:sldId id="265" r:id="rId27"/>
    <p:sldId id="26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30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175605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415077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41711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81679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581B7E-F9C1-41FA-910B-FFF511C18129}"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90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09991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39560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15163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323776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B0BEAD-E2B9-4706-8235-651B2704784C}" type="datetimeFigureOut">
              <a:rPr lang="zh-CN" altLang="en-US" smtClean="0"/>
              <a:t>2020/9/2</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237214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DAB0BEAD-E2B9-4706-8235-651B2704784C}" type="datetimeFigureOut">
              <a:rPr lang="zh-CN" altLang="en-US" smtClean="0"/>
              <a:t>2020/9/2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581B7E-F9C1-41FA-910B-FFF511C18129}" type="slidenum">
              <a:rPr lang="zh-CN" altLang="en-US" smtClean="0"/>
              <a:t>‹#›</a:t>
            </a:fld>
            <a:endParaRPr lang="zh-CN" altLang="en-US"/>
          </a:p>
        </p:txBody>
      </p:sp>
    </p:spTree>
    <p:extLst>
      <p:ext uri="{BB962C8B-B14F-4D97-AF65-F5344CB8AC3E}">
        <p14:creationId xmlns:p14="http://schemas.microsoft.com/office/powerpoint/2010/main" val="78154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AB0BEAD-E2B9-4706-8235-651B2704784C}" type="datetimeFigureOut">
              <a:rPr lang="zh-CN" altLang="en-US" smtClean="0"/>
              <a:t>2020/9/2</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581B7E-F9C1-41FA-910B-FFF511C18129}"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86146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ahoma" panose="020B0604030504040204" pitchFamily="34" charset="0"/>
                <a:ea typeface="微软雅黑" panose="020B0503020204020204" pitchFamily="34" charset="-122"/>
              </a:rPr>
              <a:t>1.1</a:t>
            </a:r>
            <a:r>
              <a:rPr lang="zh-CN" altLang="en-US" b="1" i="0" u="none" strike="noStrike" kern="2200" baseline="0" smtClean="0">
                <a:latin typeface="Tahoma" panose="020B0604030504040204" pitchFamily="34" charset="0"/>
                <a:ea typeface="微软雅黑" panose="020B0503020204020204" pitchFamily="34" charset="-122"/>
              </a:rPr>
              <a:t>信息与信息技术</a:t>
            </a:r>
            <a:endParaRPr lang="zh-CN" altLang="en-US" b="1" i="0" u="none" strike="noStrike" kern="2200" baseline="0" smtClean="0">
              <a:latin typeface="Times New Roman" panose="02020603050405020304" pitchFamily="18" charset="0"/>
              <a:ea typeface="微软雅黑" panose="020B0503020204020204" pitchFamily="34" charset="-122"/>
            </a:endParaRPr>
          </a:p>
        </p:txBody>
      </p:sp>
      <p:sp>
        <p:nvSpPr>
          <p:cNvPr id="3" name="文本占位符 2"/>
          <p:cNvSpPr>
            <a:spLocks noGrp="1"/>
          </p:cNvSpPr>
          <p:nvPr>
            <p:ph type="body" idx="1"/>
          </p:nvPr>
        </p:nvSpPr>
        <p:spPr>
          <a:xfrm>
            <a:off x="838200" y="1737360"/>
            <a:ext cx="10515600" cy="4885861"/>
          </a:xfrm>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rPr>
              <a:t>1.1.1</a:t>
            </a:r>
            <a:r>
              <a:rPr lang="zh-CN" altLang="en-US" b="1" i="0" u="none" strike="noStrike" baseline="0" dirty="0" smtClean="0">
                <a:latin typeface="Arial" panose="020B0604020202020204" pitchFamily="34" charset="0"/>
                <a:ea typeface="黑体" panose="02010609060101010101" pitchFamily="49" charset="-122"/>
              </a:rPr>
              <a:t>信息与数据</a:t>
            </a:r>
          </a:p>
          <a:p>
            <a:pPr marR="0" lvl="0" rtl="0"/>
            <a:r>
              <a:rPr lang="en-US" altLang="zh-CN" b="1" i="0" u="none" strike="noStrike" baseline="0" dirty="0" smtClean="0">
                <a:latin typeface="Arial" panose="020B0604020202020204" pitchFamily="34" charset="0"/>
                <a:ea typeface="黑体" panose="02010609060101010101" pitchFamily="49" charset="-122"/>
              </a:rPr>
              <a:t>1.1.2</a:t>
            </a:r>
            <a:r>
              <a:rPr lang="zh-CN" altLang="en-US" b="1" i="0" u="none" strike="noStrike" baseline="0" dirty="0" smtClean="0">
                <a:latin typeface="Arial" panose="020B0604020202020204" pitchFamily="34" charset="0"/>
                <a:ea typeface="黑体" panose="02010609060101010101" pitchFamily="49" charset="-122"/>
              </a:rPr>
              <a:t> 信息技术</a:t>
            </a:r>
          </a:p>
          <a:p>
            <a:pPr marR="0" lvl="0" rtl="0"/>
            <a:r>
              <a:rPr lang="en-US" altLang="zh-CN" b="1" i="0" u="none" strike="noStrike" baseline="0" dirty="0" smtClean="0">
                <a:latin typeface="Arial" panose="020B0604020202020204" pitchFamily="34" charset="0"/>
                <a:ea typeface="黑体" panose="02010609060101010101" pitchFamily="49" charset="-122"/>
              </a:rPr>
              <a:t>1.1.3</a:t>
            </a:r>
            <a:r>
              <a:rPr lang="zh-CN" altLang="en-US" b="1" i="0" u="none" strike="noStrike" baseline="0" dirty="0" smtClean="0">
                <a:latin typeface="Arial" panose="020B0604020202020204" pitchFamily="34" charset="0"/>
                <a:ea typeface="黑体" panose="02010609060101010101" pitchFamily="49" charset="-122"/>
              </a:rPr>
              <a:t> 信息社会</a:t>
            </a:r>
          </a:p>
          <a:p>
            <a:pPr marR="0" lvl="0" rt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1.1.4</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“计算机文化”的内涵</a:t>
            </a:r>
          </a:p>
          <a:p>
            <a:pPr marR="0" lvl="2" rtl="0"/>
            <a:endPar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文化的定义</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文化具有的基本属性</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）广泛性。既涉及全社会的每一个人、每一个家庭，又涉及全社会的每一个行业和每一个应用领域。</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）传递性。这种事物应当具有传递信息和交流思想的功能。</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）教育性。这种事物应能成为存储知识和获取知识的手段。</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）深刻性。这种事物的普及应用给社会带来的影响极为深刻，即不是带来社会某一方面而是给整个社会带来全面、深刻的根本性变革。</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“计算机文化” </a:t>
            </a:r>
          </a:p>
        </p:txBody>
      </p:sp>
    </p:spTree>
    <p:extLst>
      <p:ext uri="{BB962C8B-B14F-4D97-AF65-F5344CB8AC3E}">
        <p14:creationId xmlns:p14="http://schemas.microsoft.com/office/powerpoint/2010/main" val="1773723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计算机的分类</a:t>
            </a:r>
            <a:endParaRPr lang="zh-CN" altLang="en-US" dirty="0"/>
          </a:p>
        </p:txBody>
      </p:sp>
      <p:sp>
        <p:nvSpPr>
          <p:cNvPr id="3" name="文本占位符 2"/>
          <p:cNvSpPr>
            <a:spLocks noGrp="1"/>
          </p:cNvSpPr>
          <p:nvPr>
            <p:ph type="body" idx="1"/>
          </p:nvPr>
        </p:nvSpPr>
        <p:spPr/>
        <p:txBody>
          <a:bodyPr/>
          <a:lstStyle/>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）根据处理的对象划分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模拟计算机：模拟计算机是根据相似原理，用一种连续变化的模拟量作为被运算的对象的计算机。其内部使用电信号模拟自然界的实际信号，处理问题的精度差；所有的处理过程均需模拟电路来实现，电路结构复杂，抗外界干扰能力极差，目前只用于专用仿真设备、教学与训练工具等方面。</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数字计算机：数字计算机内部处理的是一种称为符号信号或数字信号的电信号。这种电信号是“离散”的，在相邻的两个符号之间不存在第三种符号。由于这种处理信号的差异，使得它的组成结构和性能优于模拟计算机，是当今世界电子计算机行业中的主流。</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混合计算机：混合计算机是把模拟计算机与数字计算机联合在一起应用于系统仿真的计算机系统。混合计算机同时具有数字计算机和模拟计算机的特点，具有很强的实时仿真能力，主要应用于航空航天、导弹系统等实时性的复杂大系统中。</a:t>
            </a:r>
          </a:p>
        </p:txBody>
      </p:sp>
    </p:spTree>
    <p:extLst>
      <p:ext uri="{BB962C8B-B14F-4D97-AF65-F5344CB8AC3E}">
        <p14:creationId xmlns:p14="http://schemas.microsoft.com/office/powerpoint/2010/main" val="2885694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ahoma" panose="020B0604030504040204" pitchFamily="34" charset="0"/>
                <a:ea typeface="微软雅黑" panose="020B0503020204020204" pitchFamily="34" charset="-122"/>
              </a:rPr>
              <a:t>2.</a:t>
            </a:r>
            <a:r>
              <a:rPr lang="zh-CN" altLang="en-US" b="1" dirty="0">
                <a:latin typeface="Tahoma" panose="020B0604030504040204" pitchFamily="34" charset="0"/>
                <a:ea typeface="微软雅黑" panose="020B0503020204020204" pitchFamily="34" charset="-122"/>
              </a:rPr>
              <a:t>计算机的分类</a:t>
            </a:r>
          </a:p>
        </p:txBody>
      </p:sp>
      <p:sp>
        <p:nvSpPr>
          <p:cNvPr id="3" name="文本占位符 2"/>
          <p:cNvSpPr>
            <a:spLocks noGrp="1"/>
          </p:cNvSpPr>
          <p:nvPr>
            <p:ph type="body" idx="1"/>
          </p:nvPr>
        </p:nvSpPr>
        <p:spPr/>
        <p:txBody>
          <a:bodyPr/>
          <a:lstStyle/>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）根据计算机的用途划分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通用计算机</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专用计算机</a:t>
            </a:r>
          </a:p>
        </p:txBody>
      </p:sp>
    </p:spTree>
    <p:extLst>
      <p:ext uri="{BB962C8B-B14F-4D97-AF65-F5344CB8AC3E}">
        <p14:creationId xmlns:p14="http://schemas.microsoft.com/office/powerpoint/2010/main" val="193905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ahoma" panose="020B0604030504040204" pitchFamily="34" charset="0"/>
                <a:ea typeface="微软雅黑" panose="020B0503020204020204" pitchFamily="34" charset="-122"/>
              </a:rPr>
              <a:t>2.</a:t>
            </a:r>
            <a:r>
              <a:rPr lang="zh-CN" altLang="en-US" b="1" dirty="0">
                <a:latin typeface="Tahoma" panose="020B0604030504040204" pitchFamily="34" charset="0"/>
                <a:ea typeface="微软雅黑" panose="020B0503020204020204" pitchFamily="34" charset="-122"/>
              </a:rPr>
              <a:t>计算机的分类</a:t>
            </a:r>
          </a:p>
        </p:txBody>
      </p:sp>
      <p:sp>
        <p:nvSpPr>
          <p:cNvPr id="3" name="文本占位符 2"/>
          <p:cNvSpPr>
            <a:spLocks noGrp="1"/>
          </p:cNvSpPr>
          <p:nvPr>
            <p:ph type="body" idx="1"/>
          </p:nvPr>
        </p:nvSpPr>
        <p:spPr/>
        <p:txBody>
          <a:bodyPr>
            <a:normAutofit/>
          </a:bodyPr>
          <a:lstStyle/>
          <a:p>
            <a:pPr marL="566928" lvl="3" indent="0">
              <a:buNone/>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）根据计算机的规模划分</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巨型机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大型机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小型机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微型机</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工作站</a:t>
            </a:r>
            <a:endParaRPr lang="zh-CN" altLang="en-US" dirty="0"/>
          </a:p>
        </p:txBody>
      </p:sp>
    </p:spTree>
    <p:extLst>
      <p:ext uri="{BB962C8B-B14F-4D97-AF65-F5344CB8AC3E}">
        <p14:creationId xmlns:p14="http://schemas.microsoft.com/office/powerpoint/2010/main" val="1667973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1.3.3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计算机的应用</a:t>
            </a:r>
            <a:endParaRPr lang="zh-CN" altLang="en-US" dirty="0"/>
          </a:p>
        </p:txBody>
      </p:sp>
      <p:sp>
        <p:nvSpPr>
          <p:cNvPr id="3" name="文本占位符 2"/>
          <p:cNvSpPr>
            <a:spLocks noGrp="1"/>
          </p:cNvSpPr>
          <p:nvPr>
            <p:ph type="body" idx="1"/>
          </p:nvPr>
        </p:nvSpPr>
        <p:spPr/>
        <p:txBody>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科学计算</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信息管理</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过程控制</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计算机辅助系统</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5.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人工智能</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6.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计算机网络与通信</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7.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多媒体技术应用系统</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8.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嵌入式</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系统</a:t>
            </a:r>
            <a:endPar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endParaRPr>
          </a:p>
        </p:txBody>
      </p:sp>
    </p:spTree>
    <p:extLst>
      <p:ext uri="{BB962C8B-B14F-4D97-AF65-F5344CB8AC3E}">
        <p14:creationId xmlns:p14="http://schemas.microsoft.com/office/powerpoint/2010/main" val="1639810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1.3.4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计算机的发展趋势</a:t>
            </a:r>
            <a:b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br>
            <a:endParaRPr lang="zh-CN" altLang="en-US" dirty="0"/>
          </a:p>
        </p:txBody>
      </p:sp>
      <p:sp>
        <p:nvSpPr>
          <p:cNvPr id="3" name="文本占位符 2"/>
          <p:cNvSpPr>
            <a:spLocks noGrp="1"/>
          </p:cNvSpPr>
          <p:nvPr>
            <p:ph type="body" idx="1"/>
          </p:nvPr>
        </p:nvSpPr>
        <p:spPr/>
        <p:txBody>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巨型化</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微型化</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网络化</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智能化</a:t>
            </a:r>
            <a:endParaRPr lang="zh-CN" altLang="en-US"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endParaRPr>
          </a:p>
          <a:p>
            <a:pPr marL="0" indent="0">
              <a:buNone/>
            </a:pPr>
            <a:endParaRPr lang="zh-CN" altLang="en-US" dirty="0"/>
          </a:p>
        </p:txBody>
      </p:sp>
    </p:spTree>
    <p:extLst>
      <p:ext uri="{BB962C8B-B14F-4D97-AF65-F5344CB8AC3E}">
        <p14:creationId xmlns:p14="http://schemas.microsoft.com/office/powerpoint/2010/main" val="132686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ahoma" panose="020B0604030504040204" pitchFamily="34" charset="0"/>
                <a:ea typeface="微软雅黑" panose="020B0503020204020204" pitchFamily="34" charset="-122"/>
                <a:sym typeface="Wingdings" panose="05000000000000000000" pitchFamily="2" charset="2"/>
              </a:rPr>
              <a:t>1.4</a:t>
            </a:r>
            <a:r>
              <a:rPr lang="zh-CN" altLang="en-US" b="1" i="0" u="none" strike="noStrike" kern="2200" baseline="0" smtClean="0">
                <a:latin typeface="Tahoma" panose="020B0604030504040204" pitchFamily="34" charset="0"/>
                <a:ea typeface="微软雅黑" panose="020B0503020204020204" pitchFamily="34" charset="-122"/>
                <a:sym typeface="Wingdings" panose="05000000000000000000" pitchFamily="2" charset="2"/>
              </a:rPr>
              <a:t> 计算机中信息的表示</a:t>
            </a:r>
            <a:endParaRPr lang="zh-CN" altLang="en-US" b="1" i="0" u="none" strike="noStrike" kern="2200" baseline="0" smtClean="0">
              <a:latin typeface="Times New Roman" panose="02020603050405020304" pitchFamily="18" charset="0"/>
              <a:ea typeface="微软雅黑" panose="020B0503020204020204" pitchFamily="34" charset="-122"/>
              <a:sym typeface="Wingdings" panose="05000000000000000000" pitchFamily="2" charset="2"/>
            </a:endParaRPr>
          </a:p>
        </p:txBody>
      </p:sp>
      <p:sp>
        <p:nvSpPr>
          <p:cNvPr id="3" name="文本占位符 2"/>
          <p:cNvSpPr>
            <a:spLocks noGrp="1"/>
          </p:cNvSpPr>
          <p:nvPr>
            <p:ph type="body" idx="1"/>
          </p:nvPr>
        </p:nvSpPr>
        <p:spPr/>
        <p:txBody>
          <a:bodyPr/>
          <a:lstStyle/>
          <a:p>
            <a:pPr marR="0" lvl="0" rtl="0">
              <a:lnSpc>
                <a:spcPct val="150000"/>
              </a:lnSpc>
            </a:pP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1.4</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信息表示</a:t>
            </a:r>
          </a:p>
          <a:p>
            <a:pPr marR="0" lvl="0" rtl="0">
              <a:lnSpc>
                <a:spcPct val="150000"/>
              </a:lnSpc>
            </a:pP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1.4</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数制及其转换</a:t>
            </a: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常用的进位计数制</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）十进制（</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Decimal System</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）二进制（</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Binary System</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）八进制（</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Octal System</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）十六进制（ </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Hexadecimal System</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p:txBody>
      </p:sp>
    </p:spTree>
    <p:extLst>
      <p:ext uri="{BB962C8B-B14F-4D97-AF65-F5344CB8AC3E}">
        <p14:creationId xmlns:p14="http://schemas.microsoft.com/office/powerpoint/2010/main" val="3322468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 </a:t>
            </a:r>
            <a:r>
              <a:rPr lang="zh-CN" altLang="zh-CN" b="1" dirty="0" smtClean="0"/>
              <a:t>数制的转换</a:t>
            </a:r>
            <a:endParaRPr lang="zh-CN" altLang="en-US" dirty="0"/>
          </a:p>
        </p:txBody>
      </p:sp>
      <p:sp>
        <p:nvSpPr>
          <p:cNvPr id="3" name="文本占位符 2"/>
          <p:cNvSpPr>
            <a:spLocks noGrp="1"/>
          </p:cNvSpPr>
          <p:nvPr>
            <p:ph type="body" idx="1"/>
          </p:nvPr>
        </p:nvSpPr>
        <p:spPr/>
        <p:txBody>
          <a:bodyPr/>
          <a:lstStyle/>
          <a:p>
            <a:pPr>
              <a:lnSpc>
                <a:spcPct val="150000"/>
              </a:lnSpc>
            </a:pPr>
            <a:r>
              <a:rPr lang="zh-CN" altLang="zh-CN" dirty="0" smtClean="0"/>
              <a:t>（</a:t>
            </a:r>
            <a:r>
              <a:rPr lang="en-US" altLang="zh-CN" dirty="0"/>
              <a:t>1</a:t>
            </a:r>
            <a:r>
              <a:rPr lang="zh-CN" altLang="zh-CN" dirty="0"/>
              <a:t>）二进制、八进制、十六进制数转化为</a:t>
            </a:r>
            <a:r>
              <a:rPr lang="zh-CN" altLang="zh-CN" dirty="0" smtClean="0"/>
              <a:t>十进制数</a:t>
            </a:r>
            <a:endParaRPr lang="en-US" altLang="zh-CN" dirty="0" smtClean="0"/>
          </a:p>
          <a:p>
            <a:pPr>
              <a:lnSpc>
                <a:spcPct val="150000"/>
              </a:lnSpc>
            </a:pPr>
            <a:r>
              <a:rPr lang="zh-CN" altLang="zh-CN" dirty="0"/>
              <a:t>（</a:t>
            </a:r>
            <a:r>
              <a:rPr lang="en-US" altLang="zh-CN" dirty="0"/>
              <a:t>2</a:t>
            </a:r>
            <a:r>
              <a:rPr lang="zh-CN" altLang="zh-CN" dirty="0"/>
              <a:t>）十进制数转化为</a:t>
            </a:r>
            <a:r>
              <a:rPr lang="zh-CN" altLang="zh-CN" dirty="0" smtClean="0"/>
              <a:t>二进制数</a:t>
            </a:r>
            <a:endParaRPr lang="en-US" altLang="zh-CN" dirty="0" smtClean="0"/>
          </a:p>
          <a:p>
            <a:pPr>
              <a:lnSpc>
                <a:spcPct val="150000"/>
              </a:lnSpc>
            </a:pPr>
            <a:r>
              <a:rPr lang="zh-CN" altLang="zh-CN" dirty="0"/>
              <a:t>（</a:t>
            </a:r>
            <a:r>
              <a:rPr lang="en-US" altLang="zh-CN" dirty="0"/>
              <a:t>3</a:t>
            </a:r>
            <a:r>
              <a:rPr lang="zh-CN" altLang="zh-CN" dirty="0"/>
              <a:t>）二进制数与八进制数的相互</a:t>
            </a:r>
            <a:r>
              <a:rPr lang="zh-CN" altLang="zh-CN" dirty="0" smtClean="0"/>
              <a:t>转换</a:t>
            </a:r>
            <a:endParaRPr lang="en-US" altLang="zh-CN" dirty="0" smtClean="0"/>
          </a:p>
          <a:p>
            <a:pPr>
              <a:lnSpc>
                <a:spcPct val="150000"/>
              </a:lnSpc>
            </a:pPr>
            <a:r>
              <a:rPr lang="zh-CN" altLang="zh-CN" dirty="0"/>
              <a:t>（</a:t>
            </a:r>
            <a:r>
              <a:rPr lang="en-US" altLang="zh-CN" dirty="0"/>
              <a:t>4</a:t>
            </a:r>
            <a:r>
              <a:rPr lang="zh-CN" altLang="zh-CN" dirty="0"/>
              <a:t>）二进制数与十六进制数的相互转换</a:t>
            </a:r>
            <a:endParaRPr lang="zh-CN" altLang="en-US" dirty="0"/>
          </a:p>
        </p:txBody>
      </p:sp>
    </p:spTree>
    <p:extLst>
      <p:ext uri="{BB962C8B-B14F-4D97-AF65-F5344CB8AC3E}">
        <p14:creationId xmlns:p14="http://schemas.microsoft.com/office/powerpoint/2010/main" val="2680323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3. </a:t>
            </a:r>
            <a:r>
              <a:rPr lang="zh-CN" altLang="zh-CN" b="1" dirty="0"/>
              <a:t>二进制的运算</a:t>
            </a:r>
            <a:r>
              <a:rPr lang="zh-CN" altLang="zh-CN" b="1" dirty="0" smtClean="0"/>
              <a:t>规则</a:t>
            </a:r>
            <a:endParaRPr lang="zh-CN" altLang="en-US" dirty="0"/>
          </a:p>
        </p:txBody>
      </p:sp>
      <p:sp>
        <p:nvSpPr>
          <p:cNvPr id="3" name="文本占位符 2"/>
          <p:cNvSpPr>
            <a:spLocks noGrp="1"/>
          </p:cNvSpPr>
          <p:nvPr>
            <p:ph type="body" idx="1"/>
          </p:nvPr>
        </p:nvSpPr>
        <p:spPr/>
        <p:txBody>
          <a:bodyPr/>
          <a:lstStyle/>
          <a:p>
            <a:r>
              <a:rPr lang="zh-CN" altLang="zh-CN" b="1" dirty="0"/>
              <a:t>（</a:t>
            </a:r>
            <a:r>
              <a:rPr lang="en-US" altLang="zh-CN" b="1" dirty="0"/>
              <a:t>1</a:t>
            </a:r>
            <a:r>
              <a:rPr lang="zh-CN" altLang="zh-CN" b="1" dirty="0"/>
              <a:t>）算术运算</a:t>
            </a:r>
            <a:r>
              <a:rPr lang="zh-CN" altLang="zh-CN" b="1" dirty="0" smtClean="0"/>
              <a:t>规则</a:t>
            </a:r>
            <a:endParaRPr lang="zh-CN" altLang="zh-CN" b="1" dirty="0"/>
          </a:p>
          <a:p>
            <a:r>
              <a:rPr lang="zh-CN" altLang="zh-CN" dirty="0"/>
              <a:t>加法规则：</a:t>
            </a:r>
            <a:r>
              <a:rPr lang="en-US" altLang="zh-CN" dirty="0"/>
              <a:t>0</a:t>
            </a:r>
            <a:r>
              <a:rPr lang="zh-CN" altLang="zh-CN" dirty="0"/>
              <a:t>＋</a:t>
            </a:r>
            <a:r>
              <a:rPr lang="en-US" altLang="zh-CN" dirty="0"/>
              <a:t>0</a:t>
            </a:r>
            <a:r>
              <a:rPr lang="zh-CN" altLang="zh-CN" dirty="0"/>
              <a:t>＝</a:t>
            </a:r>
            <a:r>
              <a:rPr lang="en-US" altLang="zh-CN" dirty="0"/>
              <a:t>0</a:t>
            </a:r>
            <a:r>
              <a:rPr lang="zh-CN" altLang="zh-CN" dirty="0"/>
              <a:t>；</a:t>
            </a:r>
            <a:r>
              <a:rPr lang="en-US" altLang="zh-CN" dirty="0"/>
              <a:t>0</a:t>
            </a:r>
            <a:r>
              <a:rPr lang="zh-CN" altLang="zh-CN" dirty="0"/>
              <a:t>＋</a:t>
            </a:r>
            <a:r>
              <a:rPr lang="en-US" altLang="zh-CN" dirty="0"/>
              <a:t>1</a:t>
            </a:r>
            <a:r>
              <a:rPr lang="zh-CN" altLang="zh-CN" dirty="0"/>
              <a:t>＝</a:t>
            </a:r>
            <a:r>
              <a:rPr lang="en-US" altLang="zh-CN" dirty="0"/>
              <a:t>1</a:t>
            </a:r>
            <a:r>
              <a:rPr lang="zh-CN" altLang="zh-CN" dirty="0"/>
              <a:t>；</a:t>
            </a:r>
            <a:r>
              <a:rPr lang="en-US" altLang="zh-CN" dirty="0"/>
              <a:t>1</a:t>
            </a:r>
            <a:r>
              <a:rPr lang="zh-CN" altLang="zh-CN" dirty="0"/>
              <a:t>＋</a:t>
            </a:r>
            <a:r>
              <a:rPr lang="en-US" altLang="zh-CN" dirty="0"/>
              <a:t>0</a:t>
            </a:r>
            <a:r>
              <a:rPr lang="zh-CN" altLang="zh-CN" dirty="0"/>
              <a:t>＝</a:t>
            </a:r>
            <a:r>
              <a:rPr lang="en-US" altLang="zh-CN" dirty="0"/>
              <a:t>1</a:t>
            </a:r>
            <a:r>
              <a:rPr lang="zh-CN" altLang="zh-CN" dirty="0"/>
              <a:t>；</a:t>
            </a:r>
            <a:r>
              <a:rPr lang="en-US" altLang="zh-CN" dirty="0"/>
              <a:t>1</a:t>
            </a:r>
            <a:r>
              <a:rPr lang="zh-CN" altLang="zh-CN" dirty="0"/>
              <a:t>＋</a:t>
            </a:r>
            <a:r>
              <a:rPr lang="en-US" altLang="zh-CN" dirty="0"/>
              <a:t>1</a:t>
            </a:r>
            <a:r>
              <a:rPr lang="zh-CN" altLang="zh-CN" dirty="0"/>
              <a:t>＝</a:t>
            </a:r>
            <a:r>
              <a:rPr lang="en-US" altLang="zh-CN" dirty="0"/>
              <a:t>10 </a:t>
            </a:r>
            <a:r>
              <a:rPr lang="zh-CN" altLang="zh-CN" dirty="0"/>
              <a:t>（向高位有进位）。</a:t>
            </a:r>
          </a:p>
          <a:p>
            <a:r>
              <a:rPr lang="zh-CN" altLang="zh-CN" dirty="0"/>
              <a:t>减法规则：</a:t>
            </a:r>
            <a:r>
              <a:rPr lang="en-US" altLang="zh-CN" dirty="0"/>
              <a:t>0</a:t>
            </a:r>
            <a:r>
              <a:rPr lang="zh-CN" altLang="zh-CN" dirty="0"/>
              <a:t>－</a:t>
            </a:r>
            <a:r>
              <a:rPr lang="en-US" altLang="zh-CN" dirty="0"/>
              <a:t>0</a:t>
            </a:r>
            <a:r>
              <a:rPr lang="zh-CN" altLang="zh-CN" dirty="0"/>
              <a:t>＝</a:t>
            </a:r>
            <a:r>
              <a:rPr lang="en-US" altLang="zh-CN" dirty="0"/>
              <a:t>0</a:t>
            </a:r>
            <a:r>
              <a:rPr lang="zh-CN" altLang="zh-CN" dirty="0"/>
              <a:t>；</a:t>
            </a:r>
            <a:r>
              <a:rPr lang="en-US" altLang="zh-CN" dirty="0"/>
              <a:t>10</a:t>
            </a:r>
            <a:r>
              <a:rPr lang="zh-CN" altLang="zh-CN" dirty="0"/>
              <a:t>－</a:t>
            </a:r>
            <a:r>
              <a:rPr lang="en-US" altLang="zh-CN" dirty="0"/>
              <a:t>1</a:t>
            </a:r>
            <a:r>
              <a:rPr lang="zh-CN" altLang="zh-CN" dirty="0"/>
              <a:t>＝</a:t>
            </a:r>
            <a:r>
              <a:rPr lang="en-US" altLang="zh-CN" dirty="0"/>
              <a:t>1 </a:t>
            </a:r>
            <a:r>
              <a:rPr lang="zh-CN" altLang="zh-CN" dirty="0"/>
              <a:t>（向高位借位）；</a:t>
            </a:r>
            <a:r>
              <a:rPr lang="en-US" altLang="zh-CN" dirty="0"/>
              <a:t>1</a:t>
            </a:r>
            <a:r>
              <a:rPr lang="zh-CN" altLang="zh-CN" dirty="0"/>
              <a:t>－</a:t>
            </a:r>
            <a:r>
              <a:rPr lang="en-US" altLang="zh-CN" dirty="0"/>
              <a:t>0</a:t>
            </a:r>
            <a:r>
              <a:rPr lang="zh-CN" altLang="zh-CN" dirty="0"/>
              <a:t>＝</a:t>
            </a:r>
            <a:r>
              <a:rPr lang="en-US" altLang="zh-CN" dirty="0"/>
              <a:t>1</a:t>
            </a:r>
            <a:r>
              <a:rPr lang="zh-CN" altLang="zh-CN" dirty="0"/>
              <a:t>；</a:t>
            </a:r>
            <a:r>
              <a:rPr lang="en-US" altLang="zh-CN" dirty="0"/>
              <a:t>1</a:t>
            </a:r>
            <a:r>
              <a:rPr lang="zh-CN" altLang="zh-CN" dirty="0"/>
              <a:t>－</a:t>
            </a:r>
            <a:r>
              <a:rPr lang="en-US" altLang="zh-CN" dirty="0"/>
              <a:t>1</a:t>
            </a:r>
            <a:r>
              <a:rPr lang="zh-CN" altLang="zh-CN" dirty="0"/>
              <a:t>＝</a:t>
            </a:r>
            <a:r>
              <a:rPr lang="en-US" altLang="zh-CN" dirty="0"/>
              <a:t>0</a:t>
            </a:r>
            <a:r>
              <a:rPr lang="zh-CN" altLang="zh-CN" dirty="0"/>
              <a:t>。</a:t>
            </a:r>
          </a:p>
          <a:p>
            <a:r>
              <a:rPr lang="zh-CN" altLang="zh-CN" dirty="0"/>
              <a:t>乘法规则：</a:t>
            </a:r>
            <a:r>
              <a:rPr lang="en-US" altLang="zh-CN" dirty="0"/>
              <a:t>0×0</a:t>
            </a:r>
            <a:r>
              <a:rPr lang="zh-CN" altLang="zh-CN" dirty="0"/>
              <a:t>＝</a:t>
            </a:r>
            <a:r>
              <a:rPr lang="en-US" altLang="zh-CN" dirty="0"/>
              <a:t>0</a:t>
            </a:r>
            <a:r>
              <a:rPr lang="zh-CN" altLang="zh-CN" dirty="0"/>
              <a:t>；</a:t>
            </a:r>
            <a:r>
              <a:rPr lang="en-US" altLang="zh-CN" dirty="0"/>
              <a:t>0×1</a:t>
            </a:r>
            <a:r>
              <a:rPr lang="zh-CN" altLang="zh-CN" dirty="0"/>
              <a:t>＝</a:t>
            </a:r>
            <a:r>
              <a:rPr lang="en-US" altLang="zh-CN" dirty="0"/>
              <a:t>0</a:t>
            </a:r>
            <a:r>
              <a:rPr lang="zh-CN" altLang="zh-CN" dirty="0"/>
              <a:t>；</a:t>
            </a:r>
            <a:r>
              <a:rPr lang="en-US" altLang="zh-CN" dirty="0"/>
              <a:t>1×0</a:t>
            </a:r>
            <a:r>
              <a:rPr lang="zh-CN" altLang="zh-CN" dirty="0"/>
              <a:t>＝</a:t>
            </a:r>
            <a:r>
              <a:rPr lang="en-US" altLang="zh-CN" dirty="0"/>
              <a:t>0</a:t>
            </a:r>
            <a:r>
              <a:rPr lang="zh-CN" altLang="zh-CN" dirty="0"/>
              <a:t>；</a:t>
            </a:r>
            <a:r>
              <a:rPr lang="en-US" altLang="zh-CN" dirty="0"/>
              <a:t>1×1</a:t>
            </a:r>
            <a:r>
              <a:rPr lang="zh-CN" altLang="zh-CN" dirty="0"/>
              <a:t>＝</a:t>
            </a:r>
            <a:r>
              <a:rPr lang="en-US" altLang="zh-CN" dirty="0"/>
              <a:t>1</a:t>
            </a:r>
            <a:r>
              <a:rPr lang="zh-CN" altLang="zh-CN" dirty="0"/>
              <a:t>。</a:t>
            </a:r>
          </a:p>
          <a:p>
            <a:r>
              <a:rPr lang="zh-CN" altLang="zh-CN" dirty="0"/>
              <a:t>除法规则：</a:t>
            </a:r>
            <a:r>
              <a:rPr lang="en-US" altLang="zh-CN" dirty="0"/>
              <a:t>0/1</a:t>
            </a:r>
            <a:r>
              <a:rPr lang="zh-CN" altLang="zh-CN" dirty="0"/>
              <a:t>＝</a:t>
            </a:r>
            <a:r>
              <a:rPr lang="en-US" altLang="zh-CN" dirty="0"/>
              <a:t>0</a:t>
            </a:r>
            <a:r>
              <a:rPr lang="zh-CN" altLang="zh-CN" dirty="0"/>
              <a:t>；</a:t>
            </a:r>
            <a:r>
              <a:rPr lang="en-US" altLang="zh-CN" dirty="0"/>
              <a:t>1/1</a:t>
            </a:r>
            <a:r>
              <a:rPr lang="zh-CN" altLang="zh-CN" dirty="0"/>
              <a:t>＝</a:t>
            </a:r>
            <a:r>
              <a:rPr lang="en-US" altLang="zh-CN" dirty="0"/>
              <a:t>1</a:t>
            </a:r>
            <a:r>
              <a:rPr lang="zh-CN" altLang="zh-CN" dirty="0"/>
              <a:t>。</a:t>
            </a:r>
          </a:p>
        </p:txBody>
      </p:sp>
    </p:spTree>
    <p:extLst>
      <p:ext uri="{BB962C8B-B14F-4D97-AF65-F5344CB8AC3E}">
        <p14:creationId xmlns:p14="http://schemas.microsoft.com/office/powerpoint/2010/main" val="3030954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3. </a:t>
            </a:r>
            <a:r>
              <a:rPr lang="zh-CN" altLang="zh-CN" b="1" dirty="0" smtClean="0"/>
              <a:t>二进制的运算规则</a:t>
            </a:r>
            <a:endParaRPr lang="zh-CN" altLang="en-US" dirty="0"/>
          </a:p>
        </p:txBody>
      </p:sp>
      <p:sp>
        <p:nvSpPr>
          <p:cNvPr id="3" name="文本占位符 2"/>
          <p:cNvSpPr>
            <a:spLocks noGrp="1"/>
          </p:cNvSpPr>
          <p:nvPr>
            <p:ph type="body" idx="1"/>
          </p:nvPr>
        </p:nvSpPr>
        <p:spPr/>
        <p:txBody>
          <a:bodyPr/>
          <a:lstStyle/>
          <a:p>
            <a:r>
              <a:rPr lang="zh-CN" altLang="zh-CN" b="1" dirty="0"/>
              <a:t>（</a:t>
            </a:r>
            <a:r>
              <a:rPr lang="en-US" altLang="zh-CN" b="1" dirty="0"/>
              <a:t>2</a:t>
            </a:r>
            <a:r>
              <a:rPr lang="zh-CN" altLang="zh-CN" b="1" dirty="0"/>
              <a:t>）逻辑运算</a:t>
            </a:r>
            <a:r>
              <a:rPr lang="zh-CN" altLang="zh-CN" b="1" dirty="0" smtClean="0"/>
              <a:t>规则</a:t>
            </a:r>
            <a:endParaRPr lang="zh-CN" altLang="zh-CN" b="1" dirty="0"/>
          </a:p>
          <a:p>
            <a:r>
              <a:rPr lang="zh-CN" altLang="zh-CN" dirty="0"/>
              <a:t>逻辑与运算 （</a:t>
            </a:r>
            <a:r>
              <a:rPr lang="en-US" altLang="zh-CN" dirty="0"/>
              <a:t>AND</a:t>
            </a:r>
            <a:r>
              <a:rPr lang="zh-CN" altLang="zh-CN" dirty="0" smtClean="0"/>
              <a:t>）</a:t>
            </a:r>
            <a:endParaRPr lang="zh-CN" altLang="zh-CN" dirty="0"/>
          </a:p>
          <a:p>
            <a:r>
              <a:rPr lang="zh-CN" altLang="zh-CN" dirty="0"/>
              <a:t>逻辑或运算 （</a:t>
            </a:r>
            <a:r>
              <a:rPr lang="en-US" altLang="zh-CN" dirty="0"/>
              <a:t>OR</a:t>
            </a:r>
            <a:r>
              <a:rPr lang="zh-CN" altLang="zh-CN" dirty="0" smtClean="0"/>
              <a:t>）</a:t>
            </a:r>
            <a:endParaRPr lang="zh-CN" altLang="zh-CN" dirty="0"/>
          </a:p>
          <a:p>
            <a:r>
              <a:rPr lang="zh-CN" altLang="zh-CN" dirty="0"/>
              <a:t>逻辑非运算 （</a:t>
            </a:r>
            <a:r>
              <a:rPr lang="en-US" altLang="zh-CN" dirty="0"/>
              <a:t>NOT</a:t>
            </a:r>
            <a:r>
              <a:rPr lang="zh-CN" altLang="zh-CN" dirty="0" smtClean="0"/>
              <a:t>）</a:t>
            </a:r>
            <a:endParaRPr lang="zh-CN" altLang="zh-CN" dirty="0"/>
          </a:p>
          <a:p>
            <a:r>
              <a:rPr lang="zh-CN" altLang="zh-CN" dirty="0"/>
              <a:t>逻辑异或运算 （</a:t>
            </a:r>
            <a:r>
              <a:rPr lang="en-US" altLang="zh-CN" dirty="0"/>
              <a:t>XOR</a:t>
            </a:r>
            <a:r>
              <a:rPr lang="zh-CN" altLang="zh-CN" dirty="0" smtClean="0"/>
              <a:t>）</a:t>
            </a:r>
            <a:endParaRPr lang="zh-CN" altLang="en-US" dirty="0"/>
          </a:p>
        </p:txBody>
      </p:sp>
    </p:spTree>
    <p:extLst>
      <p:ext uri="{BB962C8B-B14F-4D97-AF65-F5344CB8AC3E}">
        <p14:creationId xmlns:p14="http://schemas.microsoft.com/office/powerpoint/2010/main" val="3486726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b="1" i="0" u="none" strike="noStrike" baseline="0" dirty="0" smtClean="0">
                <a:latin typeface="Arial" panose="020B0604020202020204" pitchFamily="34" charset="0"/>
                <a:ea typeface="黑体" panose="02010609060101010101" pitchFamily="49" charset="-122"/>
                <a:sym typeface="Symbol" panose="05050102010706020507" pitchFamily="18" charset="2"/>
              </a:rPr>
              <a:t>1.4</a:t>
            </a:r>
            <a:r>
              <a:rPr lang="en-US" altLang="zh-CN" b="1" i="0" u="none" strike="noStrike" baseline="0" dirty="0" smtClean="0">
                <a:latin typeface="Times New Roman" panose="02020603050405020304" pitchFamily="18" charset="0"/>
                <a:ea typeface="黑体" panose="02010609060101010101" pitchFamily="49" charset="-122"/>
                <a:sym typeface="Symbol" panose="05050102010706020507" pitchFamily="18" charset="2"/>
              </a:rPr>
              <a:t>.</a:t>
            </a:r>
            <a:r>
              <a:rPr lang="en-US" altLang="zh-CN" b="1" i="0" u="none" strike="noStrike" baseline="0" dirty="0" smtClean="0">
                <a:latin typeface="Arial" panose="020B0604020202020204" pitchFamily="34" charset="0"/>
                <a:ea typeface="黑体" panose="02010609060101010101" pitchFamily="49" charset="-122"/>
                <a:sym typeface="Symbol" panose="05050102010706020507" pitchFamily="18" charset="2"/>
              </a:rPr>
              <a:t>3</a:t>
            </a:r>
            <a:r>
              <a:rPr lang="zh-CN" altLang="en-US" b="1" i="0" u="none" strike="noStrike" baseline="0" dirty="0" smtClean="0">
                <a:latin typeface="Arial" panose="020B0604020202020204" pitchFamily="34" charset="0"/>
                <a:ea typeface="黑体" panose="02010609060101010101" pitchFamily="49" charset="-122"/>
                <a:sym typeface="Symbol" panose="05050102010706020507" pitchFamily="18" charset="2"/>
              </a:rPr>
              <a:t> 信息的编码</a:t>
            </a:r>
          </a:p>
        </p:txBody>
      </p:sp>
      <p:sp>
        <p:nvSpPr>
          <p:cNvPr id="3" name="文本占位符 2"/>
          <p:cNvSpPr>
            <a:spLocks noGrp="1"/>
          </p:cNvSpPr>
          <p:nvPr>
            <p:ph type="body" idx="1"/>
          </p:nvPr>
        </p:nvSpPr>
        <p:spPr>
          <a:xfrm>
            <a:off x="1097280" y="1845733"/>
            <a:ext cx="10058400" cy="4443855"/>
          </a:xfrm>
        </p:spPr>
        <p:txBody>
          <a:bodyPr>
            <a:normAutofit fontScale="85000" lnSpcReduction="20000"/>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1. </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计算机中数据的单位</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1</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）位（</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bit</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2</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）字节（</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Byte</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 </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3</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）字（</a:t>
            </a:r>
            <a:r>
              <a:rPr lang="en-US" altLang="zh-CN"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Word</a:t>
            </a:r>
            <a:r>
              <a:rPr lang="zh-CN" altLang="en-US" b="1"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rPr>
              <a:t>） </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2. </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数值的表示</a:t>
            </a:r>
            <a:endPar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endParaRPr>
          </a:p>
          <a:p>
            <a:pPr lvl="1">
              <a:lnSpc>
                <a:spcPct val="150000"/>
              </a:lnSpc>
            </a:pPr>
            <a:r>
              <a:rPr lang="en-US" altLang="zh-CN" b="1" dirty="0"/>
              <a:t>3. </a:t>
            </a:r>
            <a:r>
              <a:rPr lang="zh-CN" altLang="zh-CN" b="1" dirty="0"/>
              <a:t>文字信息的</a:t>
            </a:r>
            <a:r>
              <a:rPr lang="zh-CN" altLang="zh-CN" b="1" dirty="0" smtClean="0"/>
              <a:t>表示</a:t>
            </a:r>
            <a:endParaRPr lang="zh-CN" altLang="zh-CN" b="1" dirty="0"/>
          </a:p>
          <a:p>
            <a:pPr lvl="1">
              <a:lnSpc>
                <a:spcPct val="150000"/>
              </a:lnSpc>
            </a:pPr>
            <a:r>
              <a:rPr lang="en-US" altLang="zh-CN" sz="1800" b="1" kern="100" dirty="0">
                <a:latin typeface="Times New Roman" panose="02020603050405020304" pitchFamily="18" charset="0"/>
                <a:ea typeface="宋体" panose="02010600030101010101" pitchFamily="2" charset="-122"/>
              </a:rPr>
              <a:t>    </a:t>
            </a:r>
            <a:r>
              <a:rPr lang="zh-CN" altLang="zh-CN" sz="1800" b="1" kern="100" dirty="0">
                <a:latin typeface="Times New Roman" panose="02020603050405020304" pitchFamily="18" charset="0"/>
                <a:ea typeface="宋体" panose="02010600030101010101" pitchFamily="2" charset="-122"/>
              </a:rPr>
              <a:t>（</a:t>
            </a:r>
            <a:r>
              <a:rPr lang="en-US" altLang="zh-CN" sz="1800" b="1" kern="100" dirty="0">
                <a:latin typeface="Times New Roman" panose="02020603050405020304" pitchFamily="18" charset="0"/>
                <a:ea typeface="宋体" panose="02010600030101010101" pitchFamily="2" charset="-122"/>
              </a:rPr>
              <a:t>1</a:t>
            </a:r>
            <a:r>
              <a:rPr lang="zh-CN" altLang="zh-CN" sz="1800" b="1" kern="100" dirty="0">
                <a:latin typeface="Times New Roman" panose="02020603050405020304" pitchFamily="18" charset="0"/>
                <a:ea typeface="宋体" panose="02010600030101010101" pitchFamily="2" charset="-122"/>
              </a:rPr>
              <a:t>）字符编码</a:t>
            </a:r>
            <a:endParaRPr lang="en-US" altLang="zh-CN" sz="1800" b="1" kern="100" dirty="0">
              <a:latin typeface="Times New Roman" panose="02020603050405020304" pitchFamily="18" charset="0"/>
              <a:ea typeface="宋体" panose="02010600030101010101" pitchFamily="2" charset="-122"/>
            </a:endParaRPr>
          </a:p>
          <a:p>
            <a:pPr lvl="1">
              <a:lnSpc>
                <a:spcPct val="150000"/>
              </a:lnSpc>
            </a:pPr>
            <a:r>
              <a:rPr lang="zh-CN" altLang="zh-CN" sz="1800" b="1" kern="100" dirty="0">
                <a:latin typeface="Times New Roman" panose="02020603050405020304" pitchFamily="18" charset="0"/>
                <a:ea typeface="宋体" panose="02010600030101010101" pitchFamily="2" charset="-122"/>
              </a:rPr>
              <a:t>（</a:t>
            </a:r>
            <a:r>
              <a:rPr lang="en-US" altLang="zh-CN" sz="1800" b="1" kern="100" dirty="0">
                <a:latin typeface="Times New Roman" panose="02020603050405020304" pitchFamily="18" charset="0"/>
                <a:ea typeface="宋体" panose="02010600030101010101" pitchFamily="2" charset="-122"/>
              </a:rPr>
              <a:t>2</a:t>
            </a:r>
            <a:r>
              <a:rPr lang="zh-CN" altLang="zh-CN" sz="1800" b="1" kern="100" dirty="0">
                <a:latin typeface="Times New Roman" panose="02020603050405020304" pitchFamily="18" charset="0"/>
                <a:ea typeface="宋体" panose="02010600030101010101" pitchFamily="2" charset="-122"/>
              </a:rPr>
              <a:t>）汉字编码</a:t>
            </a:r>
            <a:endParaRPr lang="en-US" altLang="zh-CN" sz="1800" b="1" kern="100" dirty="0">
              <a:latin typeface="Times New Roman" panose="02020603050405020304" pitchFamily="18" charset="0"/>
              <a:ea typeface="宋体" panose="02010600030101010101" pitchFamily="2" charset="-122"/>
            </a:endParaRPr>
          </a:p>
          <a:p>
            <a:pPr lvl="1">
              <a:lnSpc>
                <a:spcPct val="150000"/>
              </a:lnSpc>
            </a:pPr>
            <a:r>
              <a:rPr lang="zh-CN" altLang="zh-CN" sz="1600" dirty="0"/>
              <a:t>①</a:t>
            </a:r>
            <a:r>
              <a:rPr lang="en-US" altLang="zh-CN" sz="1600" dirty="0"/>
              <a:t> </a:t>
            </a:r>
            <a:r>
              <a:rPr lang="zh-CN" altLang="zh-CN" sz="1600" dirty="0" smtClean="0"/>
              <a:t>汉字交换码</a:t>
            </a:r>
            <a:endParaRPr lang="en-US" altLang="zh-CN" sz="1600" dirty="0" smtClean="0"/>
          </a:p>
          <a:p>
            <a:pPr lvl="1">
              <a:lnSpc>
                <a:spcPct val="150000"/>
              </a:lnSpc>
            </a:pPr>
            <a:r>
              <a:rPr lang="zh-CN" altLang="zh-CN" sz="1600" dirty="0"/>
              <a:t>②</a:t>
            </a:r>
            <a:r>
              <a:rPr lang="en-US" altLang="zh-CN" sz="1600" dirty="0"/>
              <a:t> </a:t>
            </a:r>
            <a:r>
              <a:rPr lang="zh-CN" altLang="zh-CN" sz="1600" dirty="0" smtClean="0"/>
              <a:t>汉字机内码</a:t>
            </a:r>
            <a:endParaRPr lang="en-US" altLang="zh-CN" sz="1600" dirty="0" smtClean="0"/>
          </a:p>
          <a:p>
            <a:pPr lvl="1">
              <a:lnSpc>
                <a:spcPct val="150000"/>
              </a:lnSpc>
            </a:pPr>
            <a:r>
              <a:rPr lang="zh-CN" altLang="zh-CN" sz="1600" dirty="0"/>
              <a:t>③</a:t>
            </a:r>
            <a:r>
              <a:rPr lang="en-US" altLang="zh-CN" sz="1600" dirty="0"/>
              <a:t> </a:t>
            </a:r>
            <a:r>
              <a:rPr lang="zh-CN" altLang="zh-CN" sz="1600" dirty="0" smtClean="0"/>
              <a:t>汉字字形码</a:t>
            </a:r>
            <a:endParaRPr lang="en-US" altLang="zh-CN" sz="1600" dirty="0" smtClean="0"/>
          </a:p>
          <a:p>
            <a:pPr lvl="1">
              <a:lnSpc>
                <a:spcPct val="150000"/>
              </a:lnSpc>
            </a:pPr>
            <a:r>
              <a:rPr lang="zh-CN" altLang="zh-CN" sz="1600" dirty="0"/>
              <a:t>④</a:t>
            </a:r>
            <a:r>
              <a:rPr lang="en-US" altLang="zh-CN" sz="1600" dirty="0"/>
              <a:t> </a:t>
            </a:r>
            <a:r>
              <a:rPr lang="zh-CN" altLang="zh-CN" sz="1600" dirty="0"/>
              <a:t>汉字输入码</a:t>
            </a:r>
            <a:endParaRPr lang="zh-CN" altLang="en-US" sz="1600" b="1" kern="100" dirty="0">
              <a:latin typeface="Times New Roman" panose="02020603050405020304" pitchFamily="18" charset="0"/>
              <a:ea typeface="宋体" panose="02010600030101010101" pitchFamily="2" charset="-122"/>
              <a:sym typeface="Symbol" panose="05050102010706020507" pitchFamily="18" charset="2"/>
            </a:endParaRPr>
          </a:p>
          <a:p>
            <a:pPr marL="457200" marR="0" lvl="1" indent="0" rtl="0">
              <a:buNone/>
            </a:pPr>
            <a:endParaRPr lang="zh-CN" altLang="en-US" b="0" i="0" u="none" strike="noStrike" kern="100" baseline="0" dirty="0" smtClean="0">
              <a:latin typeface="Times New Roman" panose="02020603050405020304" pitchFamily="18" charset="0"/>
              <a:ea typeface="宋体" panose="02010600030101010101" pitchFamily="2" charset="-122"/>
              <a:sym typeface="Symbol" panose="05050102010706020507" pitchFamily="18" charset="2"/>
            </a:endParaRPr>
          </a:p>
        </p:txBody>
      </p:sp>
    </p:spTree>
    <p:extLst>
      <p:ext uri="{BB962C8B-B14F-4D97-AF65-F5344CB8AC3E}">
        <p14:creationId xmlns:p14="http://schemas.microsoft.com/office/powerpoint/2010/main" val="3783425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1.2 </a:t>
            </a:r>
            <a:r>
              <a:rPr lang="zh-CN" altLang="en-US"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 计算思维基础</a:t>
            </a:r>
            <a:endParaRPr lang="zh-CN" altLang="en-US" b="1" i="0" u="none" strike="noStrike" kern="2200" baseline="0" dirty="0" smtClean="0">
              <a:latin typeface="Times New Roman" panose="02020603050405020304" pitchFamily="18" charset="0"/>
              <a:ea typeface="微软雅黑" panose="020B0503020204020204" pitchFamily="34"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1.2.1</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计算科学</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科学</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a:t>
            </a:r>
            <a:r>
              <a:rPr lang="en-US" altLang="zh-CN"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t>.</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计算科学</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易混淆的概念</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）计算学科：</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）计算机科学：</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）计算机学科：</a:t>
            </a:r>
          </a:p>
        </p:txBody>
      </p:sp>
    </p:spTree>
    <p:extLst>
      <p:ext uri="{BB962C8B-B14F-4D97-AF65-F5344CB8AC3E}">
        <p14:creationId xmlns:p14="http://schemas.microsoft.com/office/powerpoint/2010/main" val="1405653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ahoma" panose="020B0604030504040204" pitchFamily="34" charset="0"/>
                <a:ea typeface="微软雅黑" panose="020B0503020204020204" pitchFamily="34" charset="-122"/>
                <a:sym typeface="Symbol" panose="05050102010706020507" pitchFamily="18" charset="2"/>
              </a:rPr>
              <a:t>1.5</a:t>
            </a:r>
            <a:r>
              <a:rPr lang="zh-CN" altLang="en-US" b="1" i="0" u="none" strike="noStrike" kern="2200" baseline="0" smtClean="0">
                <a:latin typeface="Tahoma" panose="020B0604030504040204" pitchFamily="34" charset="0"/>
                <a:ea typeface="微软雅黑" panose="020B0503020204020204" pitchFamily="34" charset="-122"/>
                <a:sym typeface="Symbol" panose="05050102010706020507" pitchFamily="18" charset="2"/>
              </a:rPr>
              <a:t> 计算机系统</a:t>
            </a:r>
            <a:endParaRPr lang="zh-CN" altLang="en-US" b="1" i="0" u="none" strike="noStrike" kern="2200" baseline="0" smtClean="0">
              <a:latin typeface="Times New Roman" panose="02020603050405020304" pitchFamily="18" charset="0"/>
              <a:ea typeface="微软雅黑" panose="020B0503020204020204" pitchFamily="34" charset="-122"/>
              <a:sym typeface="Symbol" panose="05050102010706020507" pitchFamily="18" charset="2"/>
            </a:endParaRPr>
          </a:p>
        </p:txBody>
      </p:sp>
      <p:sp>
        <p:nvSpPr>
          <p:cNvPr id="3" name="文本占位符 2"/>
          <p:cNvSpPr>
            <a:spLocks noGrp="1"/>
          </p:cNvSpPr>
          <p:nvPr>
            <p:ph type="body" idx="1"/>
          </p:nvPr>
        </p:nvSpPr>
        <p:spPr>
          <a:xfrm>
            <a:off x="838200" y="1825625"/>
            <a:ext cx="10515600" cy="4859380"/>
          </a:xfrm>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sym typeface="Symbol" panose="05050102010706020507" pitchFamily="18" charset="2"/>
              </a:rPr>
              <a:t>1.5.1 </a:t>
            </a:r>
            <a:r>
              <a:rPr lang="zh-CN" altLang="en-US" b="1" i="0" u="none" strike="noStrike" baseline="0" dirty="0" smtClean="0">
                <a:latin typeface="Arial" panose="020B0604020202020204" pitchFamily="34" charset="0"/>
                <a:ea typeface="黑体" panose="02010609060101010101" pitchFamily="49" charset="-122"/>
                <a:sym typeface="Symbol" panose="05050102010706020507" pitchFamily="18" charset="2"/>
              </a:rPr>
              <a:t>计算机工作</a:t>
            </a:r>
            <a:r>
              <a:rPr lang="zh-CN" altLang="en-US" b="1" i="0" u="none" strike="noStrike" baseline="0" dirty="0" smtClean="0">
                <a:latin typeface="Arial" panose="020B0604020202020204" pitchFamily="34" charset="0"/>
                <a:ea typeface="黑体" panose="02010609060101010101" pitchFamily="49" charset="-122"/>
                <a:sym typeface="Symbol" panose="05050102010706020507" pitchFamily="18" charset="2"/>
              </a:rPr>
              <a:t>原理</a:t>
            </a:r>
            <a:endParaRPr lang="en-US" altLang="zh-CN" b="1" i="0" u="none" strike="noStrike" baseline="0" dirty="0" smtClean="0">
              <a:latin typeface="Arial" panose="020B0604020202020204" pitchFamily="34" charset="0"/>
              <a:ea typeface="黑体" panose="02010609060101010101" pitchFamily="49" charset="-122"/>
              <a:sym typeface="Symbol" panose="05050102010706020507" pitchFamily="18" charset="2"/>
            </a:endParaRPr>
          </a:p>
          <a:p>
            <a:pPr marR="0" lvl="0" rtl="0"/>
            <a:endParaRPr lang="zh-CN" altLang="en-US" b="1" i="0" u="none" strike="noStrike" baseline="0" dirty="0" smtClean="0">
              <a:latin typeface="Arial" panose="020B0604020202020204" pitchFamily="34" charset="0"/>
              <a:ea typeface="黑体" panose="02010609060101010101" pitchFamily="49" charset="-122"/>
              <a:sym typeface="Symbol" panose="05050102010706020507" pitchFamily="18" charset="2"/>
            </a:endParaRP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1. </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指令</a:t>
            </a: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2.</a:t>
            </a:r>
            <a:r>
              <a:rPr lang="zh-CN" altLang="en-US" b="1" i="0" u="none" strike="noStrike" baseline="0" dirty="0" smtClean="0">
                <a:latin typeface="Tahoma" panose="020B0604030504040204" pitchFamily="34" charset="0"/>
                <a:ea typeface="微软雅黑" panose="020B0503020204020204" pitchFamily="34" charset="-122"/>
                <a:sym typeface="Symbol" panose="05050102010706020507" pitchFamily="18" charset="2"/>
              </a:rPr>
              <a:t>“存储程序”工作原理</a:t>
            </a: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计算机的工作过程</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）取指令。即按照指令计数器中的地址，从内存储器中取出指令，并送到指令寄存器中。</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）分析指令。即对指令寄存器中存放的指令进行分析，确定执行什么操作，并由地址码确定操作数的地址。</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）执行指令。即根据分析的结果，由控制器发出完成该操作所需要的一系列控制信息，去完成该指令所要求的操作。</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）上述步骤完成后，指令计数器加</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，为执行下一条指令做好准备。</a:t>
            </a:r>
          </a:p>
        </p:txBody>
      </p:sp>
    </p:spTree>
    <p:extLst>
      <p:ext uri="{BB962C8B-B14F-4D97-AF65-F5344CB8AC3E}">
        <p14:creationId xmlns:p14="http://schemas.microsoft.com/office/powerpoint/2010/main" val="476830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1.5.2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计算机硬件系统</a:t>
            </a:r>
            <a:endParaRPr lang="zh-CN" altLang="en-US" dirty="0"/>
          </a:p>
        </p:txBody>
      </p:sp>
      <p:sp>
        <p:nvSpPr>
          <p:cNvPr id="3" name="文本占位符 2"/>
          <p:cNvSpPr>
            <a:spLocks noGrp="1"/>
          </p:cNvSpPr>
          <p:nvPr>
            <p:ph type="body" idx="1"/>
          </p:nvPr>
        </p:nvSpPr>
        <p:spPr>
          <a:xfrm>
            <a:off x="838199" y="1825625"/>
            <a:ext cx="11123141" cy="4351338"/>
          </a:xfrm>
        </p:spPr>
        <p:txBody>
          <a:bodyPr/>
          <a:lstStyle/>
          <a:p>
            <a:pPr lvl="3"/>
            <a:endParaRPr lang="zh-CN" altLang="en-US" b="1" i="0" u="none" strike="noStrike" kern="100" baseline="0" dirty="0" smtClean="0">
              <a:latin typeface="宋体" panose="02010600030101010101" pitchFamily="2" charset="-122"/>
              <a:ea typeface="宋体" panose="02010600030101010101" pitchFamily="2" charset="-122"/>
              <a:sym typeface="Wingdings" panose="05000000000000000000" pitchFamily="2" charset="2"/>
            </a:endParaRP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输入设备</a:t>
            </a: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运算器</a:t>
            </a: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控制器</a:t>
            </a: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存储器</a:t>
            </a:r>
            <a:endPar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）内存</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只读存储器（</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ROM</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随机存储器（</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RAM</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zh-CN" dirty="0" smtClean="0">
                <a:latin typeface="宋体" panose="02010600030101010101" pitchFamily="2" charset="-122"/>
                <a:ea typeface="宋体" panose="02010600030101010101" pitchFamily="2" charset="-122"/>
                <a:cs typeface="Tahoma" panose="020B0604030504040204" pitchFamily="34" charset="0"/>
              </a:rPr>
              <a:t>图</a:t>
            </a:r>
            <a:r>
              <a:rPr lang="en-US" altLang="zh-CN" dirty="0">
                <a:latin typeface="Times New Roman" panose="02020603050405020304" pitchFamily="18" charset="0"/>
                <a:ea typeface="宋体" panose="02010600030101010101" pitchFamily="2" charset="-122"/>
                <a:cs typeface="Times New Roman" panose="02020603050405020304" pitchFamily="18" charset="0"/>
              </a:rPr>
              <a:t>1-2 </a:t>
            </a:r>
            <a:r>
              <a:rPr lang="zh-CN" altLang="en-US" dirty="0">
                <a:latin typeface="宋体" panose="02010600030101010101" pitchFamily="2" charset="-122"/>
                <a:ea typeface="宋体" panose="02010600030101010101" pitchFamily="2" charset="-122"/>
                <a:cs typeface="Tahoma" panose="020B0604030504040204" pitchFamily="34" charset="0"/>
              </a:rPr>
              <a:t>硬件系统五大组成部分</a:t>
            </a:r>
            <a:r>
              <a:rPr lang="zh-CN" altLang="en-US" dirty="0" smtClean="0">
                <a:latin typeface="宋体" panose="02010600030101010101" pitchFamily="2" charset="-122"/>
                <a:ea typeface="宋体" panose="02010600030101010101" pitchFamily="2" charset="-122"/>
                <a:cs typeface="Tahoma" panose="020B0604030504040204" pitchFamily="34" charset="0"/>
              </a:rPr>
              <a:t>框图</a:t>
            </a:r>
            <a:endPar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高速缓存（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Cache</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）外存</a:t>
            </a:r>
            <a:endParaRPr lang="en-US" altLang="zh-CN" b="1" kern="100" dirty="0" smtClean="0">
              <a:latin typeface="Times New Roman" panose="02020603050405020304" pitchFamily="18" charset="0"/>
              <a:ea typeface="宋体" panose="02010600030101010101" pitchFamily="2" charset="-122"/>
              <a:sym typeface="Wingdings" panose="05000000000000000000" pitchFamily="2" charset="2"/>
            </a:endParaRPr>
          </a:p>
          <a:p>
            <a:pPr lvl="1"/>
            <a:r>
              <a:rPr lang="en-US" altLang="zh-CN" b="1" dirty="0">
                <a:latin typeface="Tahoma" panose="020B0604030504040204" pitchFamily="34" charset="0"/>
                <a:ea typeface="微软雅黑" panose="020B0503020204020204" pitchFamily="34" charset="-122"/>
                <a:sym typeface="Wingdings" panose="05000000000000000000" pitchFamily="2" charset="2"/>
              </a:rPr>
              <a:t>5. </a:t>
            </a:r>
            <a:r>
              <a:rPr lang="zh-CN" altLang="en-US" b="1" dirty="0" smtClean="0">
                <a:latin typeface="Tahoma" panose="020B0604030504040204" pitchFamily="34" charset="0"/>
                <a:ea typeface="微软雅黑" panose="020B0503020204020204" pitchFamily="34" charset="-122"/>
                <a:sym typeface="Wingdings" panose="05000000000000000000" pitchFamily="2" charset="2"/>
              </a:rPr>
              <a:t>输出设备</a:t>
            </a:r>
            <a:endParaRPr lang="zh-CN" altLang="en-US" b="1" dirty="0">
              <a:latin typeface="Tahoma" panose="020B0604030504040204" pitchFamily="34" charset="0"/>
              <a:ea typeface="微软雅黑" panose="020B0503020204020204" pitchFamily="34" charset="-122"/>
              <a:sym typeface="Wingdings" panose="05000000000000000000" pitchFamily="2" charset="2"/>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25" name="图片 1" descr="bg3"/>
          <p:cNvPicPr>
            <a:picLocks noChangeAspect="1" noChangeArrowheads="1"/>
          </p:cNvPicPr>
          <p:nvPr/>
        </p:nvPicPr>
        <p:blipFill>
          <a:blip r:embed="rId2">
            <a:extLst>
              <a:ext uri="{28A0092B-C50C-407E-A947-70E740481C1C}">
                <a14:useLocalDpi xmlns:a14="http://schemas.microsoft.com/office/drawing/2010/main" val="0"/>
              </a:ext>
            </a:extLst>
          </a:blip>
          <a:srcRect t="6693" b="6693"/>
          <a:stretch>
            <a:fillRect/>
          </a:stretch>
        </p:blipFill>
        <p:spPr bwMode="auto">
          <a:xfrm>
            <a:off x="4992129" y="2458995"/>
            <a:ext cx="7057724" cy="1408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62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1.5.3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计算机软件系统</a:t>
            </a:r>
            <a:b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br>
            <a:endParaRPr lang="zh-CN" altLang="en-US"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计算机软件基础</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）系统软件</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操作系统</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语言处理程序 </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支撑服务软件 </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）应用软件</a:t>
            </a:r>
          </a:p>
        </p:txBody>
      </p:sp>
    </p:spTree>
    <p:extLst>
      <p:ext uri="{BB962C8B-B14F-4D97-AF65-F5344CB8AC3E}">
        <p14:creationId xmlns:p14="http://schemas.microsoft.com/office/powerpoint/2010/main" val="639625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数据库技术与数据库管理系统</a:t>
            </a:r>
            <a:endParaRPr lang="zh-CN" altLang="en-US" dirty="0"/>
          </a:p>
        </p:txBody>
      </p:sp>
      <p:sp>
        <p:nvSpPr>
          <p:cNvPr id="3" name="文本占位符 2"/>
          <p:cNvSpPr>
            <a:spLocks noGrp="1"/>
          </p:cNvSpPr>
          <p:nvPr>
            <p:ph type="body" idx="1"/>
          </p:nvPr>
        </p:nvSpPr>
        <p:spPr/>
        <p:txBody>
          <a:bodyPr>
            <a:normAutofit/>
          </a:bodyPr>
          <a:lstStyle/>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）数据库的基本概念 </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数据处理</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数据库</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数据库系统</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）关系数据库的基本概念</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关系</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属性</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域</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元组</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码</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分量</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关系模式</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）关系运算</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选择：在关系中选择满足指定条件的元组。</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投影：在关系中选择某些属性（列）。</a:t>
            </a:r>
          </a:p>
          <a:p>
            <a:pPr lvl="4"/>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连接：从两个关系的笛卡儿积中选取属性间满足一定条件的元组。</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）数据库管理系统</a:t>
            </a:r>
          </a:p>
          <a:p>
            <a:endParaRPr lang="zh-CN" altLang="en-US" dirty="0"/>
          </a:p>
        </p:txBody>
      </p:sp>
    </p:spTree>
    <p:extLst>
      <p:ext uri="{BB962C8B-B14F-4D97-AF65-F5344CB8AC3E}">
        <p14:creationId xmlns:p14="http://schemas.microsoft.com/office/powerpoint/2010/main" val="326402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Tahoma" panose="020B0604030504040204" pitchFamily="34" charset="0"/>
                <a:ea typeface="微软雅黑" panose="020B0503020204020204" pitchFamily="34" charset="-122"/>
                <a:sym typeface="Wingdings" panose="05000000000000000000" pitchFamily="2" charset="2"/>
              </a:rPr>
              <a:t>1.6</a:t>
            </a:r>
            <a:r>
              <a:rPr lang="zh-CN" altLang="en-US" b="1" i="0" u="none" strike="noStrike" kern="2200" baseline="0" smtClean="0">
                <a:latin typeface="Tahoma" panose="020B0604030504040204" pitchFamily="34" charset="0"/>
                <a:ea typeface="微软雅黑" panose="020B0503020204020204" pitchFamily="34" charset="-122"/>
                <a:sym typeface="Wingdings" panose="05000000000000000000" pitchFamily="2" charset="2"/>
              </a:rPr>
              <a:t> 微型计算机系统</a:t>
            </a:r>
            <a:endParaRPr lang="zh-CN" altLang="en-US" b="1" i="0" u="none" strike="noStrike" kern="2200" baseline="0" smtClean="0">
              <a:latin typeface="Times New Roman" panose="02020603050405020304" pitchFamily="18" charset="0"/>
              <a:ea typeface="微软雅黑" panose="020B0503020204020204" pitchFamily="34"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0" rt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1.6.1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微型计算机分类</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单片机</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将微处理器（</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CPU</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）、一定容量的存储器以及</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I/O</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接口电路等集成在一个芯片上，就构成了单片机，也就是说，单片机是具有计算机功能的集成电路芯片。</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单板机</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将微处理器、存储器和</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I/O</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接口电路安装在一块印刷电路板上，就成为单板机。一般在这块板上还有简易键盘、液晶或数码管显示器，以及外存储器接口等，只要再外加上电源便可直接使用。</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PC</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a:t>
            </a: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Personal Computer</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，个人计算机） </a:t>
            </a:r>
          </a:p>
          <a:p>
            <a:pPr marR="0" lvl="4" rtl="0">
              <a:lnSpc>
                <a:spcPct val="150000"/>
              </a:lnSpc>
            </a:pP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个人计算机是指一种大小、价格和性能适用于个人使用的多用途计算机。台式机、笔记本电脑、平板电脑以及超级本等都属于个人计算机。</a:t>
            </a:r>
          </a:p>
        </p:txBody>
      </p:sp>
    </p:spTree>
    <p:extLst>
      <p:ext uri="{BB962C8B-B14F-4D97-AF65-F5344CB8AC3E}">
        <p14:creationId xmlns:p14="http://schemas.microsoft.com/office/powerpoint/2010/main" val="2468296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rPr>
              <a:t>    </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1.6.2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微机的主要性能指标</a:t>
            </a:r>
            <a:r>
              <a:rPr lang="zh-CN" altLang="en-US"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rPr>
              <a:t>      </a:t>
            </a:r>
          </a:p>
        </p:txBody>
      </p:sp>
      <p:sp>
        <p:nvSpPr>
          <p:cNvPr id="3" name="文本占位符 2"/>
          <p:cNvSpPr>
            <a:spLocks noGrp="1"/>
          </p:cNvSpPr>
          <p:nvPr>
            <p:ph type="body" idx="1"/>
          </p:nvPr>
        </p:nvSpPr>
        <p:spPr/>
        <p:txBody>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主频</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字长</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内核数</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内存容量</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5.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运算速度</a:t>
            </a:r>
          </a:p>
          <a:p>
            <a:endParaRPr lang="zh-CN" altLang="en-US" dirty="0"/>
          </a:p>
        </p:txBody>
      </p:sp>
    </p:spTree>
    <p:extLst>
      <p:ext uri="{BB962C8B-B14F-4D97-AF65-F5344CB8AC3E}">
        <p14:creationId xmlns:p14="http://schemas.microsoft.com/office/powerpoint/2010/main" val="1415004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1.6.3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常见微型计算机的硬件</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设备</a:t>
            </a:r>
            <a:r>
              <a:rPr lang="zh-CN" altLang="en-US"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t/>
            </a:r>
            <a:br>
              <a:rPr lang="zh-CN" altLang="en-US"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br>
            <a:endParaRPr lang="zh-CN" altLang="en-US"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endParaRPr>
          </a:p>
        </p:txBody>
      </p:sp>
      <p:sp>
        <p:nvSpPr>
          <p:cNvPr id="3" name="文本占位符 2"/>
          <p:cNvSpPr>
            <a:spLocks noGrp="1"/>
          </p:cNvSpPr>
          <p:nvPr>
            <p:ph type="body" idx="1"/>
          </p:nvPr>
        </p:nvSpPr>
        <p:spPr/>
        <p:txBody>
          <a:bodyPr>
            <a:normAutofit/>
          </a:bodyPr>
          <a:lstStyle/>
          <a:p>
            <a:pPr marR="0" lvl="1" rtl="0"/>
            <a:endPar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endParaRP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微处理器</a:t>
            </a:r>
            <a:endParaRPr lang="en-US" altLang="zh-CN" b="1" dirty="0">
              <a:latin typeface="Tahoma" panose="020B0604030504040204" pitchFamily="34" charset="0"/>
              <a:ea typeface="微软雅黑" panose="020B0503020204020204" pitchFamily="34" charset="-122"/>
              <a:sym typeface="Wingdings" panose="05000000000000000000" pitchFamily="2" charset="2"/>
            </a:endParaRP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存储器</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）内存</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）外存</a:t>
            </a:r>
          </a:p>
          <a:p>
            <a:pPr lvl="4">
              <a:lnSpc>
                <a:spcPct val="150000"/>
              </a:lnSpc>
            </a:pPr>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①</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硬盘：硬盘是微机上最重要的外存储器，硬盘分固态硬盘、机械硬盘、混合硬盘三种。</a:t>
            </a:r>
          </a:p>
          <a:p>
            <a:pPr lvl="4">
              <a:lnSpc>
                <a:spcPct val="150000"/>
              </a:lnSpc>
            </a:pPr>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②</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闪存：目前，一种用闪存（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Flash Memory</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）作为存储介质的半导体集成电路制成的电子盘已成为主流的可移动外存。电子盘又称</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U</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盘（也称优盘），可反复存取数据，不需要另外的硬件驱动设备，使用时只要插入计算机的</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USB</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插口即可。</a:t>
            </a:r>
          </a:p>
          <a:p>
            <a:pPr lvl="4">
              <a:lnSpc>
                <a:spcPct val="150000"/>
              </a:lnSpc>
            </a:pPr>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③</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光盘存储器：光盘存储器是利用激光技术存储信息的装置。目前用于计算机系统的光盘可分为：只读光盘（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CD-ROM</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DVD</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），追记型光盘（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CD-R</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WORM</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）和可改写型光盘（</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CD-RW</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MO</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）等</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p:txBody>
      </p:sp>
    </p:spTree>
    <p:extLst>
      <p:ext uri="{BB962C8B-B14F-4D97-AF65-F5344CB8AC3E}">
        <p14:creationId xmlns:p14="http://schemas.microsoft.com/office/powerpoint/2010/main" val="2104204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latin typeface="Arial" panose="020B0604020202020204" pitchFamily="34" charset="0"/>
                <a:ea typeface="黑体" panose="02010609060101010101" pitchFamily="49" charset="-122"/>
                <a:sym typeface="Wingdings" panose="05000000000000000000" pitchFamily="2" charset="2"/>
              </a:rPr>
              <a:t>1.6.3 </a:t>
            </a:r>
            <a:r>
              <a:rPr lang="zh-CN" altLang="en-US" b="1" dirty="0">
                <a:latin typeface="Arial" panose="020B0604020202020204" pitchFamily="34" charset="0"/>
                <a:ea typeface="黑体" panose="02010609060101010101" pitchFamily="49" charset="-122"/>
                <a:sym typeface="Wingdings" panose="05000000000000000000" pitchFamily="2" charset="2"/>
              </a:rPr>
              <a:t>常见微型计算机的硬件设备</a:t>
            </a:r>
            <a:endParaRPr lang="zh-CN" altLang="en-US" b="0" i="0" u="none" strike="noStrike" baseline="0" dirty="0" smtClean="0">
              <a:solidFill>
                <a:srgbClr val="000000"/>
              </a:solidFill>
              <a:latin typeface="宋体" panose="02010600030101010101" pitchFamily="2" charset="-122"/>
              <a:ea typeface="宋体" panose="02010600030101010101" pitchFamily="2" charset="-122"/>
              <a:sym typeface="Wingdings" panose="05000000000000000000" pitchFamily="2" charset="2"/>
            </a:endParaRPr>
          </a:p>
        </p:txBody>
      </p:sp>
      <p:sp>
        <p:nvSpPr>
          <p:cNvPr id="3" name="文本占位符 2"/>
          <p:cNvSpPr>
            <a:spLocks noGrp="1"/>
          </p:cNvSpPr>
          <p:nvPr>
            <p:ph type="body" idx="1"/>
          </p:nvPr>
        </p:nvSpPr>
        <p:spPr/>
        <p:txBody>
          <a:bodyPr>
            <a:normAutofit fontScale="92500" lnSpcReduction="10000"/>
          </a:bodyPr>
          <a:lstStyle/>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微机常见总线标准</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PCI</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总线</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AGP</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总线</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USB </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总线</a:t>
            </a:r>
          </a:p>
          <a:p>
            <a:pPr marR="0" lvl="3" rtl="0"/>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PCI-Express</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总线</a:t>
            </a:r>
          </a:p>
          <a:p>
            <a:pPr marR="0" lvl="1" rtl="0"/>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主板</a:t>
            </a:r>
            <a:endPar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endParaRP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5.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输入设备</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）键盘和鼠标</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）数码相机</a:t>
            </a: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6.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输出设备</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）显示系统</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）打印机</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①</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点阵打印机：</a:t>
            </a:r>
          </a:p>
          <a:p>
            <a:pPr lvl="4"/>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② </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喷墨打印机： </a:t>
            </a:r>
          </a:p>
          <a:p>
            <a:pPr lvl="4"/>
            <a:r>
              <a:rPr lang="zh-CN" altLang="en-US" b="0" i="0" u="none" strike="noStrike" kern="100" baseline="0" dirty="0" smtClean="0">
                <a:latin typeface="宋体" panose="02010600030101010101" pitchFamily="2" charset="-122"/>
                <a:ea typeface="宋体" panose="02010600030101010101" pitchFamily="2" charset="-122"/>
                <a:sym typeface="Wingdings" panose="05000000000000000000" pitchFamily="2" charset="2"/>
              </a:rPr>
              <a:t>③</a:t>
            </a:r>
            <a:r>
              <a:rPr lang="zh-CN" altLang="en-US"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 激光打印机： </a:t>
            </a:r>
            <a:endParaRPr lang="en-US" altLang="zh-CN" b="0"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4"/>
            <a:r>
              <a:rPr lang="zh-CN" altLang="en-US" b="1" kern="100" dirty="0">
                <a:latin typeface="Times New Roman" panose="02020603050405020304" pitchFamily="18" charset="0"/>
                <a:ea typeface="宋体" panose="02010600030101010101" pitchFamily="2" charset="-122"/>
                <a:sym typeface="Wingdings" panose="05000000000000000000" pitchFamily="2" charset="2"/>
              </a:rPr>
              <a:t>（</a:t>
            </a:r>
            <a:r>
              <a:rPr lang="en-US" altLang="zh-CN" b="1" kern="100" dirty="0">
                <a:latin typeface="Times New Roman" panose="02020603050405020304" pitchFamily="18" charset="0"/>
                <a:ea typeface="宋体" panose="02010600030101010101" pitchFamily="2" charset="-122"/>
                <a:sym typeface="Wingdings" panose="05000000000000000000" pitchFamily="2" charset="2"/>
              </a:rPr>
              <a:t>3</a:t>
            </a:r>
            <a:r>
              <a:rPr lang="zh-CN" altLang="en-US" b="1" kern="100" dirty="0">
                <a:latin typeface="Times New Roman" panose="02020603050405020304" pitchFamily="18" charset="0"/>
                <a:ea typeface="宋体" panose="02010600030101010101" pitchFamily="2" charset="-122"/>
                <a:sym typeface="Wingdings" panose="05000000000000000000" pitchFamily="2" charset="2"/>
              </a:rPr>
              <a:t>）声音系统</a:t>
            </a:r>
          </a:p>
        </p:txBody>
      </p:sp>
    </p:spTree>
    <p:extLst>
      <p:ext uri="{BB962C8B-B14F-4D97-AF65-F5344CB8AC3E}">
        <p14:creationId xmlns:p14="http://schemas.microsoft.com/office/powerpoint/2010/main" val="337044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1.2 </a:t>
            </a:r>
            <a:r>
              <a:rPr lang="zh-CN" altLang="en-US"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 计算思维基础</a:t>
            </a:r>
            <a:endParaRPr lang="zh-CN" altLang="en-US" dirty="0"/>
          </a:p>
        </p:txBody>
      </p:sp>
      <p:sp>
        <p:nvSpPr>
          <p:cNvPr id="3" name="文本占位符 2"/>
          <p:cNvSpPr>
            <a:spLocks noGrp="1"/>
          </p:cNvSpPr>
          <p:nvPr>
            <p:ph type="body" idx="1"/>
          </p:nvPr>
        </p:nvSpPr>
        <p:spPr/>
        <p:txBody>
          <a:bodyPr>
            <a:normAutofit/>
          </a:bodyPr>
          <a:lstStyle/>
          <a:p>
            <a:pPr lvl="0"/>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思维</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）概括性：</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）间接性：</a:t>
            </a:r>
          </a:p>
          <a:p>
            <a:pPr lvl="3"/>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）思维是对经验的改组：</a:t>
            </a:r>
          </a:p>
          <a:p>
            <a:endParaRPr lang="zh-CN" altLang="en-US" dirty="0"/>
          </a:p>
        </p:txBody>
      </p:sp>
    </p:spTree>
    <p:extLst>
      <p:ext uri="{BB962C8B-B14F-4D97-AF65-F5344CB8AC3E}">
        <p14:creationId xmlns:p14="http://schemas.microsoft.com/office/powerpoint/2010/main" val="3886099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dirty="0"/>
          </a:p>
        </p:txBody>
      </p:sp>
      <p:sp>
        <p:nvSpPr>
          <p:cNvPr id="3" name="文本占位符 2"/>
          <p:cNvSpPr>
            <a:spLocks noGrp="1"/>
          </p:cNvSpPr>
          <p:nvPr>
            <p:ph type="body" idx="1"/>
          </p:nvPr>
        </p:nvSpPr>
        <p:spPr/>
        <p:txBody>
          <a:bodyPr>
            <a:normAutofit/>
          </a:bodyPr>
          <a:lstStyle/>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a:t>
            </a:r>
            <a:r>
              <a:rPr lang="en-US" altLang="zh-CN"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t>.</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科学思维</a:t>
            </a:r>
          </a:p>
          <a:p>
            <a:pPr lvl="3" algn="just">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理论思维又称为逻辑思维，是指通过抽象概括，建立描述事物本质的概念，应用科学的方法探寻概念之间联系的一种思维方法。它以推理和演绎为特征，代表学科为数学。与数学类似，定义是理论思维的灵魂，定理和证明是其精髓，公理化方法是其理论思维方法。理论思维支撑着所有的学科领域。</a:t>
            </a:r>
          </a:p>
          <a:p>
            <a:pPr lvl="3" algn="just">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实验思维又称为实证思维，是指通过观察和实验获取自然规律法则的一种思维方法。它以观察和总结自然规律为特征，代表学科为物理。其先驱首推意大利著名的科学家伽利略，他开创了以实验为基础的具有严密逻辑理论体系的近代科学。实验思维与理论思维的不同之处在于它往往需要借助某种特定的设备来获取数据以便进行分析。</a:t>
            </a:r>
          </a:p>
          <a:p>
            <a:pPr lvl="3" algn="just">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思维又称为构造思维，是指从具体的算法设计规范入手，通过算法过程的构造与实施来解决给定问题的一种思维方法。它以设计和构造为特征，代表学科为计算机科学。计算思维就是思维过程或功能的计算模拟方法论，其研究目的是提供适当的方法，使人们能借助计算机逐步达到人工智能的较高目标。</a:t>
            </a:r>
          </a:p>
          <a:p>
            <a:endParaRPr lang="zh-CN" altLang="en-US" dirty="0"/>
          </a:p>
        </p:txBody>
      </p:sp>
    </p:spTree>
    <p:extLst>
      <p:ext uri="{BB962C8B-B14F-4D97-AF65-F5344CB8AC3E}">
        <p14:creationId xmlns:p14="http://schemas.microsoft.com/office/powerpoint/2010/main" val="244136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dirty="0"/>
          </a:p>
        </p:txBody>
      </p:sp>
      <p:sp>
        <p:nvSpPr>
          <p:cNvPr id="3" name="文本占位符 2"/>
          <p:cNvSpPr>
            <a:spLocks noGrp="1"/>
          </p:cNvSpPr>
          <p:nvPr>
            <p:ph type="body" idx="1"/>
          </p:nvPr>
        </p:nvSpPr>
        <p:spPr/>
        <p:txBody>
          <a:bodyPr>
            <a:normAutofit lnSpcReduction="10000"/>
          </a:bodyPr>
          <a:lstStyle/>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a:t>
            </a:r>
            <a:r>
              <a:rPr lang="en-US" altLang="zh-CN"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t>.</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计算思维的概念</a:t>
            </a:r>
          </a:p>
          <a:p>
            <a:pPr lvl="4" algn="just">
              <a:lnSpc>
                <a:spcPct val="150000"/>
              </a:lnSpc>
            </a:pPr>
            <a:r>
              <a:rPr lang="zh-CN" altLang="en-US" b="1" kern="100" dirty="0">
                <a:latin typeface="Times New Roman" panose="02020603050405020304" pitchFamily="18" charset="0"/>
                <a:ea typeface="宋体" panose="02010600030101010101" pitchFamily="2" charset="-122"/>
                <a:sym typeface="Wingdings" panose="05000000000000000000" pitchFamily="2" charset="2"/>
              </a:rPr>
              <a:t> 求解问题中的计算思维。利用计算手段求解问题的过程是：首先，把实际的应用问题转化为数学问题；其次，建立模型、设计算法；第三，编程实现；最后，在实际的计算机中运行并求解。前两步是计算思维中的抽象，后两步是计算思维中的自动化。</a:t>
            </a:r>
          </a:p>
          <a:p>
            <a:pPr lvl="4" algn="just">
              <a:lnSpc>
                <a:spcPct val="150000"/>
              </a:lnSpc>
            </a:pPr>
            <a:r>
              <a:rPr lang="zh-CN" altLang="en-US" b="1" kern="100" dirty="0">
                <a:latin typeface="Times New Roman" panose="02020603050405020304" pitchFamily="18" charset="0"/>
                <a:ea typeface="宋体" panose="02010600030101010101" pitchFamily="2" charset="-122"/>
                <a:sym typeface="Wingdings" panose="05000000000000000000" pitchFamily="2" charset="2"/>
              </a:rPr>
              <a:t>理解人类行为中的计算思维。王飞跃认为：计算思维是基于可计算的手段，以定量化的方式进行的思维过程。计算思维就是能满足信息时代新的社会动力学和人类动力学要求的思维。在人类的物理世界、精神世界和人工世界这三个世界中，计算思维是建设人工世界所需要的主要思维方式。</a:t>
            </a:r>
          </a:p>
          <a:p>
            <a:pPr lvl="4" algn="just">
              <a:lnSpc>
                <a:spcPct val="150000"/>
              </a:lnSpc>
            </a:pPr>
            <a:r>
              <a:rPr lang="zh-CN" altLang="en-US" b="1" kern="100" dirty="0">
                <a:latin typeface="Times New Roman" panose="02020603050405020304" pitchFamily="18" charset="0"/>
                <a:ea typeface="宋体" panose="02010600030101010101" pitchFamily="2" charset="-122"/>
                <a:sym typeface="Wingdings" panose="05000000000000000000" pitchFamily="2" charset="2"/>
              </a:rPr>
              <a:t> 设计系统中的计算思维。任何自然系统和社会系统都可视为一个动态演化系统，当动态演化系统抽象为离散符号系统后，就可以采用形式化的规范描述，建立模型、设计算法和开发软件来揭示演化的规律，实时控制系统的演化并自动执行。</a:t>
            </a:r>
          </a:p>
          <a:p>
            <a:pPr lvl="4" algn="just">
              <a:lnSpc>
                <a:spcPct val="150000"/>
              </a:lnSpc>
            </a:pPr>
            <a:r>
              <a:rPr lang="zh-CN" altLang="en-US" b="1" kern="100" dirty="0">
                <a:latin typeface="Times New Roman" panose="02020603050405020304" pitchFamily="18" charset="0"/>
                <a:ea typeface="宋体" panose="02010600030101010101" pitchFamily="2" charset="-122"/>
                <a:sym typeface="Wingdings" panose="05000000000000000000" pitchFamily="2" charset="2"/>
              </a:rPr>
              <a:t> 理解人类行为中的计算思维。计算思维是基于可计算的手段，以定量化的方式进行的思维过程。利用计算手段来研究人类的行为，即通过各种信息技术手段，设计、实施和评估人与环境之间的交互。</a:t>
            </a:r>
          </a:p>
        </p:txBody>
      </p:sp>
    </p:spTree>
    <p:extLst>
      <p:ext uri="{BB962C8B-B14F-4D97-AF65-F5344CB8AC3E}">
        <p14:creationId xmlns:p14="http://schemas.microsoft.com/office/powerpoint/2010/main" val="529412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计算思维</a:t>
            </a:r>
            <a:endParaRPr lang="zh-CN" altLang="en-US" dirty="0"/>
          </a:p>
        </p:txBody>
      </p:sp>
      <p:sp>
        <p:nvSpPr>
          <p:cNvPr id="3" name="文本占位符 2"/>
          <p:cNvSpPr>
            <a:spLocks noGrp="1"/>
          </p:cNvSpPr>
          <p:nvPr>
            <p:ph type="body" idx="1"/>
          </p:nvPr>
        </p:nvSpPr>
        <p:spPr>
          <a:xfrm>
            <a:off x="1097280" y="1845734"/>
            <a:ext cx="10058400" cy="4431498"/>
          </a:xfrm>
        </p:spPr>
        <p:txBody>
          <a:bodyPr>
            <a:normAutofit/>
          </a:bodyPr>
          <a:lstStyle/>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计算思维的特征</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）是概念化，不是程序化</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）是根本的，不是刻板的技能</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）是人的，不是计算机的思维</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）是数学和工程思维的互补与融合</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）是思想，不是人造物</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6</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）是面向所有人、所有地方</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1"/>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5</a:t>
            </a:r>
            <a:r>
              <a:rPr lang="en-US" altLang="zh-CN"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rPr>
              <a:t>.</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计算思维的本质</a:t>
            </a:r>
          </a:p>
        </p:txBody>
      </p:sp>
    </p:spTree>
    <p:extLst>
      <p:ext uri="{BB962C8B-B14F-4D97-AF65-F5344CB8AC3E}">
        <p14:creationId xmlns:p14="http://schemas.microsoft.com/office/powerpoint/2010/main" val="3551837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1.2</a:t>
            </a:r>
            <a:r>
              <a:rPr lang="en-US" altLang="zh-CN" b="1" i="0" u="none" strike="noStrike" baseline="0" dirty="0" smtClean="0">
                <a:latin typeface="Times New Roman" panose="02020603050405020304" pitchFamily="18" charset="0"/>
                <a:ea typeface="黑体" panose="02010609060101010101" pitchFamily="49" charset="-122"/>
                <a:sym typeface="Wingdings" panose="05000000000000000000" pitchFamily="2" charset="2"/>
              </a:rPr>
              <a:t>.</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3</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  计算思维的应用领域</a:t>
            </a:r>
            <a:endParaRPr lang="zh-CN" altLang="en-US" dirty="0"/>
          </a:p>
        </p:txBody>
      </p:sp>
      <p:sp>
        <p:nvSpPr>
          <p:cNvPr id="3" name="文本占位符 2"/>
          <p:cNvSpPr>
            <a:spLocks noGrp="1"/>
          </p:cNvSpPr>
          <p:nvPr>
            <p:ph type="body" idx="1"/>
          </p:nvPr>
        </p:nvSpPr>
        <p:spPr/>
        <p:txBody>
          <a:bodyPr/>
          <a:lstStyle/>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计算生物学</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计算神经科学</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3.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计算化学</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4.</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计算物理学</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5.</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计算经济学</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6.</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计算机艺术</a:t>
            </a:r>
          </a:p>
          <a:p>
            <a:pPr lvl="1">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7.</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 其他领域</a:t>
            </a:r>
            <a:endParaRPr lang="zh-CN" altLang="en-US" b="1" i="0" u="none" strike="noStrike" baseline="0" dirty="0" smtClean="0">
              <a:latin typeface="Times New Roman" panose="02020603050405020304" pitchFamily="18" charset="0"/>
              <a:ea typeface="微软雅黑" panose="020B0503020204020204" pitchFamily="34" charset="-122"/>
              <a:sym typeface="Wingdings" panose="05000000000000000000" pitchFamily="2" charset="2"/>
            </a:endParaRPr>
          </a:p>
        </p:txBody>
      </p:sp>
    </p:spTree>
    <p:extLst>
      <p:ext uri="{BB962C8B-B14F-4D97-AF65-F5344CB8AC3E}">
        <p14:creationId xmlns:p14="http://schemas.microsoft.com/office/powerpoint/2010/main" val="679694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1.3</a:t>
            </a:r>
            <a:r>
              <a:rPr lang="zh-CN" altLang="en-US" b="1" i="0" u="none" strike="noStrike" kern="2200" baseline="0" dirty="0" smtClean="0">
                <a:latin typeface="Tahoma" panose="020B0604030504040204" pitchFamily="34" charset="0"/>
                <a:ea typeface="微软雅黑" panose="020B0503020204020204" pitchFamily="34" charset="-122"/>
                <a:sym typeface="Wingdings" panose="05000000000000000000" pitchFamily="2" charset="2"/>
              </a:rPr>
              <a:t>  计算机技术概述</a:t>
            </a:r>
            <a:endParaRPr lang="zh-CN" altLang="en-US" b="1" i="0" u="none" strike="noStrike" kern="2200" baseline="0" dirty="0" smtClean="0">
              <a:latin typeface="Times New Roman" panose="02020603050405020304" pitchFamily="18" charset="0"/>
              <a:ea typeface="微软雅黑" panose="020B0503020204020204" pitchFamily="34" charset="-122"/>
              <a:sym typeface="Wingdings" panose="05000000000000000000" pitchFamily="2" charset="2"/>
            </a:endParaRPr>
          </a:p>
        </p:txBody>
      </p:sp>
      <p:sp>
        <p:nvSpPr>
          <p:cNvPr id="3" name="文本占位符 2"/>
          <p:cNvSpPr>
            <a:spLocks noGrp="1"/>
          </p:cNvSpPr>
          <p:nvPr>
            <p:ph type="body" idx="1"/>
          </p:nvPr>
        </p:nvSpPr>
        <p:spPr>
          <a:xfrm>
            <a:off x="838200" y="1690688"/>
            <a:ext cx="10515600" cy="4500047"/>
          </a:xfrm>
        </p:spPr>
        <p:txBody>
          <a:bodyPr>
            <a:normAutofit lnSpcReduction="10000"/>
          </a:bodyPr>
          <a:lstStyle/>
          <a:p>
            <a:pPr marR="0" lvl="0" rtl="0">
              <a:lnSpc>
                <a:spcPct val="150000"/>
              </a:lnSpc>
            </a:pP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1.3.1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计算机的起源与发展</a:t>
            </a: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1.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计算机的起源</a:t>
            </a:r>
          </a:p>
          <a:p>
            <a:pPr marR="0" lvl="1" rtl="0">
              <a:lnSpc>
                <a:spcPct val="150000"/>
              </a:lnSpc>
            </a:pPr>
            <a:r>
              <a:rPr lang="en-US" altLang="zh-CN"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2. </a:t>
            </a:r>
            <a:r>
              <a:rPr lang="zh-CN" altLang="en-US" b="1" i="0" u="none" strike="noStrike" baseline="0" dirty="0" smtClean="0">
                <a:latin typeface="Tahoma" panose="020B0604030504040204" pitchFamily="34" charset="0"/>
                <a:ea typeface="微软雅黑" panose="020B0503020204020204" pitchFamily="34" charset="-122"/>
                <a:sym typeface="Wingdings" panose="05000000000000000000" pitchFamily="2" charset="2"/>
              </a:rPr>
              <a:t>计算机的发展</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）第一代（</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1946</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1958</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年），电子管计算机，也叫真空管计算机，其主要逻辑元件是电子管，运算速度仅为每秒几千次，内存容量仅几千字节。</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）第二代（</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1958</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1964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年），晶体管计算机，其主要逻辑元件是晶体管，运算速度可达每秒几十万次，内存容量增至几十万字节。</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）第三代（</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1964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1971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年），集成电路计算机，其主要逻辑元件是中小规模集成电路，运算速度达每秒几十万次到几百万次。</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）第四代（</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1971</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年～现在），超大规模集成电路计算机，其主要逻辑元件是大规模或超大规模集成电路，运算速度达到每秒上亿次，甚至上千万亿次的数量级。</a:t>
            </a:r>
          </a:p>
          <a:p>
            <a:pPr marR="0" lvl="3" rtl="0">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）新一代计算机。</a:t>
            </a:r>
          </a:p>
        </p:txBody>
      </p:sp>
    </p:spTree>
    <p:extLst>
      <p:ext uri="{BB962C8B-B14F-4D97-AF65-F5344CB8AC3E}">
        <p14:creationId xmlns:p14="http://schemas.microsoft.com/office/powerpoint/2010/main" val="2729517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982659"/>
          </a:xfrm>
        </p:spPr>
        <p:txBody>
          <a:bodyPr>
            <a:normAutofit/>
          </a:bodyPr>
          <a:lstStyle/>
          <a:p>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1.3.2 </a:t>
            </a:r>
            <a:r>
              <a:rPr lang="zh-CN" altLang="en-US" b="1" i="0" u="none" strike="noStrike" baseline="0" dirty="0" smtClean="0">
                <a:latin typeface="Arial" panose="020B0604020202020204" pitchFamily="34" charset="0"/>
                <a:ea typeface="黑体" panose="02010609060101010101" pitchFamily="49" charset="-122"/>
                <a:sym typeface="Wingdings" panose="05000000000000000000" pitchFamily="2" charset="2"/>
              </a:rPr>
              <a:t>计算机的特点及分类</a:t>
            </a:r>
            <a: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t/>
            </a:r>
            <a:br>
              <a:rPr lang="en-US" altLang="zh-CN" b="1" i="0" u="none" strike="noStrike" baseline="0" dirty="0" smtClean="0">
                <a:latin typeface="Arial" panose="020B0604020202020204" pitchFamily="34" charset="0"/>
                <a:ea typeface="黑体" panose="02010609060101010101" pitchFamily="49" charset="-122"/>
                <a:sym typeface="Wingdings" panose="05000000000000000000" pitchFamily="2" charset="2"/>
              </a:rPr>
            </a:br>
            <a:endParaRPr lang="zh-CN" altLang="en-US" dirty="0"/>
          </a:p>
        </p:txBody>
      </p:sp>
      <p:sp>
        <p:nvSpPr>
          <p:cNvPr id="3" name="文本占位符 2"/>
          <p:cNvSpPr>
            <a:spLocks noGrp="1"/>
          </p:cNvSpPr>
          <p:nvPr>
            <p:ph type="body" idx="1"/>
          </p:nvPr>
        </p:nvSpPr>
        <p:spPr>
          <a:xfrm>
            <a:off x="838200" y="2557849"/>
            <a:ext cx="10515600" cy="3619113"/>
          </a:xfrm>
        </p:spPr>
        <p:txBody>
          <a:bodyPr>
            <a:normAutofit/>
          </a:bodyPr>
          <a:lstStyle/>
          <a:p>
            <a:pPr marL="566928" lvl="3" indent="0">
              <a:lnSpc>
                <a:spcPct val="150000"/>
              </a:lnSpc>
              <a:buNone/>
            </a:pPr>
            <a:r>
              <a:rPr lang="en-US" altLang="zh-CN" sz="2000" b="1" dirty="0">
                <a:latin typeface="Tahoma" panose="020B0604030504040204" pitchFamily="34" charset="0"/>
                <a:ea typeface="微软雅黑" panose="020B0503020204020204" pitchFamily="34" charset="-122"/>
                <a:sym typeface="Wingdings" panose="05000000000000000000" pitchFamily="2" charset="2"/>
              </a:rPr>
              <a:t>1. </a:t>
            </a:r>
            <a:r>
              <a:rPr lang="zh-CN" altLang="en-US" sz="2000" b="1" dirty="0">
                <a:latin typeface="Tahoma" panose="020B0604030504040204" pitchFamily="34" charset="0"/>
                <a:ea typeface="微软雅黑" panose="020B0503020204020204" pitchFamily="34" charset="-122"/>
                <a:sym typeface="Wingdings" panose="05000000000000000000" pitchFamily="2" charset="2"/>
              </a:rPr>
              <a:t>计算机的</a:t>
            </a:r>
            <a:r>
              <a:rPr lang="zh-CN" altLang="en-US" sz="2000" b="1" dirty="0" smtClean="0">
                <a:latin typeface="Tahoma" panose="020B0604030504040204" pitchFamily="34" charset="0"/>
                <a:ea typeface="微软雅黑" panose="020B0503020204020204" pitchFamily="34" charset="-122"/>
                <a:sym typeface="Wingdings" panose="05000000000000000000" pitchFamily="2" charset="2"/>
              </a:rPr>
              <a:t>特点</a:t>
            </a:r>
            <a:endParaRPr lang="en-US" altLang="zh-CN" sz="2000" b="1" dirty="0" smtClean="0">
              <a:latin typeface="Tahoma" panose="020B0604030504040204" pitchFamily="34" charset="0"/>
              <a:ea typeface="微软雅黑" panose="020B0503020204020204" pitchFamily="34" charset="-122"/>
              <a:sym typeface="Wingdings" panose="05000000000000000000" pitchFamily="2" charset="2"/>
            </a:endParaRPr>
          </a:p>
          <a:p>
            <a:pPr lvl="3">
              <a:lnSpc>
                <a:spcPct val="150000"/>
              </a:lnSpc>
            </a:pPr>
            <a:r>
              <a:rPr lang="zh-CN" altLang="en-US" b="1" kern="10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kern="100" dirty="0">
                <a:latin typeface="Times New Roman" panose="02020603050405020304" pitchFamily="18" charset="0"/>
                <a:ea typeface="宋体" panose="02010600030101010101" pitchFamily="2" charset="-122"/>
                <a:sym typeface="Wingdings" panose="05000000000000000000" pitchFamily="2" charset="2"/>
              </a:rPr>
              <a:t>1</a:t>
            </a:r>
            <a:r>
              <a:rPr lang="zh-CN" altLang="en-US" b="1" kern="100" dirty="0">
                <a:latin typeface="Times New Roman" panose="02020603050405020304" pitchFamily="18" charset="0"/>
                <a:ea typeface="宋体" panose="02010600030101010101" pitchFamily="2" charset="-122"/>
                <a:sym typeface="Wingdings" panose="05000000000000000000" pitchFamily="2" charset="2"/>
              </a:rPr>
              <a:t>）运算速度快</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2</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）计算精度高</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3</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）存储容量大</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4</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）具有逻辑判断能力</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5</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）工作自动化</a:t>
            </a:r>
          </a:p>
          <a:p>
            <a:pPr lvl="3">
              <a:lnSpc>
                <a:spcPct val="150000"/>
              </a:lnSpc>
            </a:pP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a:t>
            </a:r>
            <a:r>
              <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6</a:t>
            </a:r>
            <a:r>
              <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rPr>
              <a:t>）通用性强</a:t>
            </a:r>
            <a:endParaRPr lang="en-US" altLang="zh-CN"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pPr lvl="3"/>
            <a:endParaRPr lang="zh-CN" altLang="en-US" b="1" i="0" u="none" strike="noStrike" kern="100" baseline="0" dirty="0" smtClean="0">
              <a:latin typeface="Times New Roman" panose="02020603050405020304" pitchFamily="18" charset="0"/>
              <a:ea typeface="宋体" panose="02010600030101010101" pitchFamily="2" charset="-122"/>
              <a:sym typeface="Wingdings" panose="05000000000000000000" pitchFamily="2" charset="2"/>
            </a:endParaRPr>
          </a:p>
          <a:p>
            <a:endParaRPr lang="zh-CN" altLang="en-US" dirty="0"/>
          </a:p>
        </p:txBody>
      </p:sp>
    </p:spTree>
    <p:extLst>
      <p:ext uri="{BB962C8B-B14F-4D97-AF65-F5344CB8AC3E}">
        <p14:creationId xmlns:p14="http://schemas.microsoft.com/office/powerpoint/2010/main" val="2964248806"/>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TotalTime>
  <Words>2372</Words>
  <Application>Microsoft Office PowerPoint</Application>
  <PresentationFormat>宽屏</PresentationFormat>
  <Paragraphs>224</Paragraphs>
  <Slides>27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黑体</vt:lpstr>
      <vt:lpstr>宋体</vt:lpstr>
      <vt:lpstr>微软雅黑</vt:lpstr>
      <vt:lpstr>Arial</vt:lpstr>
      <vt:lpstr>Calibri</vt:lpstr>
      <vt:lpstr>Calibri Light</vt:lpstr>
      <vt:lpstr>Symbol</vt:lpstr>
      <vt:lpstr>Tahoma</vt:lpstr>
      <vt:lpstr>Times New Roman</vt:lpstr>
      <vt:lpstr>Wingdings</vt:lpstr>
      <vt:lpstr>回顾</vt:lpstr>
      <vt:lpstr>1.1信息与信息技术</vt:lpstr>
      <vt:lpstr>1.2  计算思维基础</vt:lpstr>
      <vt:lpstr>1.2  计算思维基础</vt:lpstr>
      <vt:lpstr>1.2.2  计算思维</vt:lpstr>
      <vt:lpstr>1.2.2  计算思维</vt:lpstr>
      <vt:lpstr>1.2.2  计算思维</vt:lpstr>
      <vt:lpstr>1.2.3  计算思维的应用领域</vt:lpstr>
      <vt:lpstr>1.3  计算机技术概述</vt:lpstr>
      <vt:lpstr>1.3.2 计算机的特点及分类 </vt:lpstr>
      <vt:lpstr>2. 计算机的分类</vt:lpstr>
      <vt:lpstr>2.计算机的分类</vt:lpstr>
      <vt:lpstr>2.计算机的分类</vt:lpstr>
      <vt:lpstr>1.3.3 计算机的应用</vt:lpstr>
      <vt:lpstr>1.3.4  计算机的发展趋势 </vt:lpstr>
      <vt:lpstr>1.4 计算机中信息的表示</vt:lpstr>
      <vt:lpstr>2. 数制的转换</vt:lpstr>
      <vt:lpstr>3. 二进制的运算规则</vt:lpstr>
      <vt:lpstr>3. 二进制的运算规则</vt:lpstr>
      <vt:lpstr>1.4.3 信息的编码</vt:lpstr>
      <vt:lpstr>1.5 计算机系统</vt:lpstr>
      <vt:lpstr>1.5.2 计算机硬件系统</vt:lpstr>
      <vt:lpstr>1.5.3 计算机软件系统 </vt:lpstr>
      <vt:lpstr>2. 数据库技术与数据库管理系统</vt:lpstr>
      <vt:lpstr>1.6 微型计算机系统</vt:lpstr>
      <vt:lpstr>    1.6.2 微机的主要性能指标      </vt:lpstr>
      <vt:lpstr>1.6.3 常见微型计算机的硬件设备 </vt:lpstr>
      <vt:lpstr>1.6.3 常见微型计算机的硬件设备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1.1信息与信息技术</dc:title>
  <dc:creator>eyi0213@sina.com</dc:creator>
  <cp:lastModifiedBy>eyi0213@sina.com</cp:lastModifiedBy>
  <cp:revision>8</cp:revision>
  <dcterms:created xsi:type="dcterms:W3CDTF">2020-09-02T10:23:50Z</dcterms:created>
  <dcterms:modified xsi:type="dcterms:W3CDTF">2020-09-02T15:11:46Z</dcterms:modified>
</cp:coreProperties>
</file>